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954" r:id="rId2"/>
  </p:sldMasterIdLst>
  <p:notesMasterIdLst>
    <p:notesMasterId r:id="rId21"/>
  </p:notesMasterIdLst>
  <p:handoutMasterIdLst>
    <p:handoutMasterId r:id="rId22"/>
  </p:handoutMasterIdLst>
  <p:sldIdLst>
    <p:sldId id="256" r:id="rId3"/>
    <p:sldId id="367" r:id="rId4"/>
    <p:sldId id="310" r:id="rId5"/>
    <p:sldId id="374" r:id="rId6"/>
    <p:sldId id="325" r:id="rId7"/>
    <p:sldId id="282" r:id="rId8"/>
    <p:sldId id="380" r:id="rId9"/>
    <p:sldId id="384" r:id="rId10"/>
    <p:sldId id="309" r:id="rId11"/>
    <p:sldId id="391" r:id="rId12"/>
    <p:sldId id="392" r:id="rId13"/>
    <p:sldId id="390" r:id="rId14"/>
    <p:sldId id="329" r:id="rId15"/>
    <p:sldId id="288" r:id="rId16"/>
    <p:sldId id="295" r:id="rId17"/>
    <p:sldId id="388" r:id="rId18"/>
    <p:sldId id="393" r:id="rId19"/>
    <p:sldId id="377" r:id="rId20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1920" userDrawn="1">
          <p15:clr>
            <a:srgbClr val="A4A3A4"/>
          </p15:clr>
        </p15:guide>
        <p15:guide id="4" pos="2808" userDrawn="1">
          <p15:clr>
            <a:srgbClr val="A4A3A4"/>
          </p15:clr>
        </p15:guide>
        <p15:guide id="5" pos="2952" userDrawn="1">
          <p15:clr>
            <a:srgbClr val="A4A3A4"/>
          </p15:clr>
        </p15:guide>
        <p15:guide id="6" pos="367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5400" userDrawn="1">
          <p15:clr>
            <a:srgbClr val="A4A3A4"/>
          </p15:clr>
        </p15:guide>
        <p15:guide id="9" orient="horz" pos="198" userDrawn="1">
          <p15:clr>
            <a:srgbClr val="A4A3A4"/>
          </p15:clr>
        </p15:guide>
        <p15:guide id="10" orient="horz" pos="486" userDrawn="1">
          <p15:clr>
            <a:srgbClr val="A4A3A4"/>
          </p15:clr>
        </p15:guide>
        <p15:guide id="11" orient="horz" pos="594" userDrawn="1">
          <p15:clr>
            <a:srgbClr val="A4A3A4"/>
          </p15:clr>
        </p15:guide>
        <p15:guide id="12" orient="horz" pos="1404" userDrawn="1">
          <p15:clr>
            <a:srgbClr val="A4A3A4"/>
          </p15:clr>
        </p15:guide>
        <p15:guide id="13" orient="horz" pos="1782" userDrawn="1">
          <p15:clr>
            <a:srgbClr val="A4A3A4"/>
          </p15:clr>
        </p15:guide>
        <p15:guide id="14" orient="horz" pos="28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D2E7"/>
    <a:srgbClr val="5DB8D8"/>
    <a:srgbClr val="A8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2"/>
    <p:restoredTop sz="94903"/>
  </p:normalViewPr>
  <p:slideViewPr>
    <p:cSldViewPr snapToGrid="0" snapToObjects="1" showGuides="1">
      <p:cViewPr varScale="1">
        <p:scale>
          <a:sx n="146" d="100"/>
          <a:sy n="146" d="100"/>
        </p:scale>
        <p:origin x="960" y="168"/>
      </p:cViewPr>
      <p:guideLst>
        <p:guide pos="360"/>
        <p:guide pos="1920"/>
        <p:guide pos="2808"/>
        <p:guide pos="2952"/>
        <p:guide pos="3672"/>
        <p:guide pos="3840"/>
        <p:guide pos="5400"/>
        <p:guide orient="horz" pos="198"/>
        <p:guide orient="horz" pos="486"/>
        <p:guide orient="horz" pos="594"/>
        <p:guide orient="horz" pos="1404"/>
        <p:guide orient="horz" pos="1782"/>
        <p:guide orient="horz" pos="28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89765-C4AF-5A44-BE94-2FE8F5D16D95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BA5AC-892B-DB43-AB5E-966B3E7B1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20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1B7F-8914-3E42-94FB-4BB95DD4147B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0448A-C8D7-234E-91D2-F8ABA6AC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860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0448A-C8D7-234E-91D2-F8ABA6AC97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mmunity.anitab.org/event/hopperx1-seattle/edelman-logo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nitab.org/event/hopperx1-seattle/edelman-logo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C horizont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80658"/>
            <a:ext cx="7059168" cy="557336"/>
          </a:xfrm>
        </p:spPr>
        <p:txBody>
          <a:bodyPr anchor="t" anchorCtr="0">
            <a:noAutofit/>
          </a:bodyPr>
          <a:lstStyle>
            <a:lvl1pPr algn="l">
              <a:defRPr sz="2100" b="1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322660"/>
            <a:ext cx="7059168" cy="506266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2904490"/>
            <a:ext cx="7059613" cy="29027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14" name="Parallelogram 13"/>
          <p:cNvSpPr/>
          <p:nvPr userDrawn="1"/>
        </p:nvSpPr>
        <p:spPr>
          <a:xfrm>
            <a:off x="0" y="1680658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etis">
            <a:hlinkClick r:id="rId2" tooltip="metis-logo"/>
            <a:extLst>
              <a:ext uri="{FF2B5EF4-FFF2-40B4-BE49-F238E27FC236}">
                <a16:creationId xmlns:a16="http://schemas.microsoft.com/office/drawing/2014/main" id="{1937BCDF-11FF-644E-92CC-7239B4DA50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3" y="581001"/>
            <a:ext cx="605385" cy="9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03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umn, 1/3 Colum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52578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942974"/>
            <a:ext cx="24765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l, 1/3 Col (right)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52578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60960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656206"/>
            <a:ext cx="8001000" cy="2896743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marR="0" indent="-10972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300"/>
            </a:lvl4pPr>
            <a:lvl5pPr marL="822960" indent="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71500" y="942975"/>
            <a:ext cx="5806440" cy="5623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Text Box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2033778"/>
            <a:ext cx="8001000" cy="2519172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649730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71500" y="942975"/>
            <a:ext cx="5806440" cy="5623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656206"/>
            <a:ext cx="8001000" cy="2896743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marR="0" indent="-10972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300"/>
            </a:lvl4pPr>
            <a:lvl5pPr marL="822960" indent="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942975"/>
            <a:ext cx="5806440" cy="562356"/>
          </a:xfrm>
          <a:solidFill>
            <a:schemeClr val="accent1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, Kicker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2033778"/>
            <a:ext cx="8001000" cy="2519172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649730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942975"/>
            <a:ext cx="5806440" cy="562356"/>
          </a:xfrm>
          <a:solidFill>
            <a:schemeClr val="accent1"/>
          </a:solidFill>
        </p:spPr>
        <p:txBody>
          <a:bodyPr lIns="91440" tIns="91440" rIns="91440" bIns="9144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3314700" y="1327022"/>
            <a:ext cx="25146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942975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6096000" y="1327022"/>
            <a:ext cx="24765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71500" y="1327022"/>
            <a:ext cx="24765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314700" y="1327022"/>
            <a:ext cx="25146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327022"/>
            <a:ext cx="2476500" cy="3225928"/>
          </a:xfrm>
        </p:spPr>
        <p:txBody>
          <a:bodyPr anchor="t"/>
          <a:lstStyle>
            <a:lvl1pPr marL="0" indent="0">
              <a:buNone/>
              <a:defRPr baseline="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71500" y="942974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3314700" y="942974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942974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, 1/3 Col (right)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52578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942975"/>
            <a:ext cx="2476500" cy="2167128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095999" y="3295268"/>
            <a:ext cx="2476501" cy="125768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, 1/3 Col (right), Kicker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52578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6096000" y="1327023"/>
            <a:ext cx="2476500" cy="178079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6000" y="94297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095999" y="3295268"/>
            <a:ext cx="2476501" cy="125768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571500" y="504062"/>
            <a:ext cx="5888736" cy="4048887"/>
          </a:xfrm>
        </p:spPr>
        <p:txBody>
          <a:bodyPr anchor="t">
            <a:normAutofit/>
          </a:bodyPr>
          <a:lstStyle>
            <a:lvl1pPr marL="0" indent="0"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 sz="2100"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 sz="2100"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 sz="2100"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Table of Contents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739128" y="0"/>
            <a:ext cx="2404872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Factett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096000" y="942975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096000" y="2191203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6000" y="3439431"/>
            <a:ext cx="2471926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942976"/>
            <a:ext cx="5257800" cy="3614164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109728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3"/>
            <a:r>
              <a:rPr lang="en-US" dirty="0"/>
              <a:t>Insert Chart or Table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096122" y="1813797"/>
            <a:ext cx="2480947" cy="24003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096122" y="3062024"/>
            <a:ext cx="2480947" cy="24003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charset="2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122" y="4317110"/>
            <a:ext cx="2480947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Factettes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095878" y="942975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095878" y="2191203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5878" y="3439431"/>
            <a:ext cx="2472048" cy="8639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327022"/>
            <a:ext cx="5257800" cy="3230117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9728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109728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3"/>
            <a:r>
              <a:rPr lang="en-US" dirty="0"/>
              <a:t>Insert Chart or Table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52578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096001" y="1813797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096001" y="3062024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1" y="4317110"/>
            <a:ext cx="248106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096000" y="3295269"/>
            <a:ext cx="2476501" cy="1248156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rter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4"/>
            <a:ext cx="3886200" cy="132321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327023"/>
            <a:ext cx="3886200" cy="132321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571499" y="3212972"/>
            <a:ext cx="3886200" cy="1344931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571499" y="282892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4686300" y="3208018"/>
            <a:ext cx="3886200" cy="1344931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686300" y="2823971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3 Column (b)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3212972"/>
            <a:ext cx="24765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282892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314700" y="3212972"/>
            <a:ext cx="25146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2828925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0" y="3212972"/>
            <a:ext cx="2476500" cy="133997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2828925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571500" y="1327403"/>
            <a:ext cx="8001000" cy="132816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 baseline="0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71499" y="943355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0" y="942974"/>
            <a:ext cx="9144000" cy="3609975"/>
          </a:xfrm>
          <a:custGeom>
            <a:avLst/>
            <a:gdLst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9144000 w 9144000"/>
              <a:gd name="connsiteY2" fmla="*/ 4740275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158753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822141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642847 w 9144000"/>
              <a:gd name="connsiteY2" fmla="*/ 4731310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9239"/>
              <a:gd name="connsiteX1" fmla="*/ 9144000 w 9144000"/>
              <a:gd name="connsiteY1" fmla="*/ 0 h 4749239"/>
              <a:gd name="connsiteX2" fmla="*/ 6660776 w 9144000"/>
              <a:gd name="connsiteY2" fmla="*/ 4749239 h 4749239"/>
              <a:gd name="connsiteX3" fmla="*/ 0 w 9144000"/>
              <a:gd name="connsiteY3" fmla="*/ 4740275 h 4749239"/>
              <a:gd name="connsiteX4" fmla="*/ 0 w 9144000"/>
              <a:gd name="connsiteY4" fmla="*/ 0 h 4749239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549939 w 9144000"/>
              <a:gd name="connsiteY2" fmla="*/ 4732614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40275"/>
              <a:gd name="connsiteX1" fmla="*/ 9144000 w 9144000"/>
              <a:gd name="connsiteY1" fmla="*/ 0 h 4740275"/>
              <a:gd name="connsiteX2" fmla="*/ 6533314 w 9144000"/>
              <a:gd name="connsiteY2" fmla="*/ 4727072 h 4740275"/>
              <a:gd name="connsiteX3" fmla="*/ 0 w 9144000"/>
              <a:gd name="connsiteY3" fmla="*/ 4740275 h 4740275"/>
              <a:gd name="connsiteX4" fmla="*/ 0 w 9144000"/>
              <a:gd name="connsiteY4" fmla="*/ 0 h 4740275"/>
              <a:gd name="connsiteX0" fmla="*/ 0 w 9144000"/>
              <a:gd name="connsiteY0" fmla="*/ 0 h 4727072"/>
              <a:gd name="connsiteX1" fmla="*/ 9144000 w 9144000"/>
              <a:gd name="connsiteY1" fmla="*/ 0 h 4727072"/>
              <a:gd name="connsiteX2" fmla="*/ 6533314 w 9144000"/>
              <a:gd name="connsiteY2" fmla="*/ 4727072 h 4727072"/>
              <a:gd name="connsiteX3" fmla="*/ 0 w 9144000"/>
              <a:gd name="connsiteY3" fmla="*/ 3604494 h 4727072"/>
              <a:gd name="connsiteX4" fmla="*/ 0 w 9144000"/>
              <a:gd name="connsiteY4" fmla="*/ 0 h 4727072"/>
              <a:gd name="connsiteX0" fmla="*/ 0 w 9144000"/>
              <a:gd name="connsiteY0" fmla="*/ 0 h 3604494"/>
              <a:gd name="connsiteX1" fmla="*/ 9144000 w 9144000"/>
              <a:gd name="connsiteY1" fmla="*/ 0 h 3604494"/>
              <a:gd name="connsiteX2" fmla="*/ 7158956 w 9144000"/>
              <a:gd name="connsiteY2" fmla="*/ 3600916 h 3604494"/>
              <a:gd name="connsiteX3" fmla="*/ 0 w 9144000"/>
              <a:gd name="connsiteY3" fmla="*/ 3604494 h 3604494"/>
              <a:gd name="connsiteX4" fmla="*/ 0 w 9144000"/>
              <a:gd name="connsiteY4" fmla="*/ 0 h 360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604494">
                <a:moveTo>
                  <a:pt x="0" y="0"/>
                </a:moveTo>
                <a:lnTo>
                  <a:pt x="9144000" y="0"/>
                </a:lnTo>
                <a:lnTo>
                  <a:pt x="7158956" y="3600916"/>
                </a:lnTo>
                <a:lnTo>
                  <a:pt x="0" y="36044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571500" y="1442493"/>
            <a:ext cx="5524501" cy="2553790"/>
          </a:xfrm>
          <a:noFill/>
        </p:spPr>
        <p:txBody>
          <a:bodyPr lIns="0" tIns="91440" rIns="91440" bIns="91440"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942975"/>
            <a:ext cx="5524500" cy="1714500"/>
          </a:xfrm>
        </p:spPr>
        <p:txBody>
          <a:bodyPr anchor="ctr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4pPr>
            <a:lvl5pPr marL="71501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571500" y="2825876"/>
            <a:ext cx="5524500" cy="1727073"/>
          </a:xfrm>
        </p:spPr>
        <p:txBody>
          <a:bodyPr anchor="ctr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4pPr>
            <a:lvl5pPr marL="71501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None/>
              <a:tabLst/>
              <a:defRPr sz="160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Stair Steps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3709034"/>
            <a:ext cx="2476500" cy="843916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3324986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3314700" y="2928746"/>
            <a:ext cx="2514600" cy="162420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14700" y="2544698"/>
            <a:ext cx="25146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0" y="2145410"/>
            <a:ext cx="2476500" cy="2407540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096000" y="1761362"/>
            <a:ext cx="24765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571501" y="942975"/>
            <a:ext cx="2130425" cy="115847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816075" y="2504313"/>
            <a:ext cx="1691640" cy="2048638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816075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2767338" y="2504313"/>
            <a:ext cx="1691640" cy="2048638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67338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697335" y="2504312"/>
            <a:ext cx="1691640" cy="2049133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97335" y="2120758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6616700" y="2504311"/>
            <a:ext cx="1691640" cy="2048639"/>
          </a:xfrm>
          <a:noFill/>
        </p:spPr>
        <p:txBody>
          <a:bodyPr lIns="0"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616700" y="2120265"/>
            <a:ext cx="1691640" cy="384048"/>
          </a:xfrm>
        </p:spPr>
        <p:txBody>
          <a:bodyPr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Description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797892" y="942975"/>
            <a:ext cx="1376813" cy="812320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793961" y="1874031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793961" y="2806583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5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793961" y="3739134"/>
            <a:ext cx="1380744" cy="813816"/>
          </a:xfrm>
          <a:solidFill>
            <a:schemeClr val="accent1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2441448" y="1234087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441448" y="942975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2443989" y="2166639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443989" y="1874031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2441448" y="3099191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2441448" y="2806583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2439132" y="4031742"/>
            <a:ext cx="5255259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439132" y="3739134"/>
            <a:ext cx="5255259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571500" y="504062"/>
            <a:ext cx="5888736" cy="4048887"/>
          </a:xfrm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 sz="2100"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 sz="2100"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 sz="2100"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 sz="21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BREAKER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739128" y="0"/>
            <a:ext cx="2404872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29" y="126507"/>
            <a:ext cx="901263" cy="3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9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Descriptions, Content,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797892" y="942975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797892" y="1874104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797892" y="2805233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5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797892" y="3736363"/>
            <a:ext cx="1380744" cy="813816"/>
          </a:xfrm>
          <a:solidFill>
            <a:schemeClr val="accent2"/>
          </a:solidFill>
        </p:spPr>
        <p:txBody>
          <a:bodyPr lIns="91440" tIns="91440" rIns="91440" bIns="91440"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16459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2pPr>
            <a:lvl3pPr marL="34747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3pPr>
            <a:lvl4pPr marL="53035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4pPr>
            <a:lvl5pPr marL="713232" indent="0" algn="ctr">
              <a:buNone/>
              <a:defRPr sz="15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Image or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2441448" y="1235583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441448" y="942975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2441448" y="2166712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441448" y="1874104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2441448" y="3097841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2441448" y="2805233"/>
            <a:ext cx="338909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2441448" y="4028971"/>
            <a:ext cx="3391406" cy="521208"/>
          </a:xfrm>
          <a:solidFill>
            <a:schemeClr val="accent2">
              <a:lumMod val="20000"/>
              <a:lumOff val="80000"/>
            </a:schemeClr>
          </a:solidFill>
        </p:spPr>
        <p:txBody>
          <a:bodyPr lIns="45720"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2441448" y="3736363"/>
            <a:ext cx="3391406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6096000" y="942976"/>
            <a:ext cx="2476500" cy="1862258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548640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2228850"/>
            <a:ext cx="6423374" cy="518989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523869"/>
            <a:ext cx="6423374" cy="480194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496312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2199199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743706"/>
            <a:ext cx="6423374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455422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3 Numbered Descriptions, Kic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5" y="1228725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5" y="942975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6" y="2496312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6" y="2199199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5" y="3741172"/>
            <a:ext cx="4365975" cy="809244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5" y="3455422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31" hasCustomPrompt="1"/>
          </p:nvPr>
        </p:nvSpPr>
        <p:spPr>
          <a:xfrm>
            <a:off x="6096001" y="942975"/>
            <a:ext cx="2476499" cy="1890951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67786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6423374" cy="646745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6423374" cy="614741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460784" y="3766947"/>
            <a:ext cx="6423374" cy="67786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160651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107817"/>
            <a:ext cx="6423374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1458468" y="4052697"/>
            <a:ext cx="6423374" cy="500253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458468" y="3766947"/>
            <a:ext cx="6423374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Numbered Descriptions, Kick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3325" y="2160651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3325" y="1874901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107817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2822067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1458468" y="4052697"/>
            <a:ext cx="4365975" cy="502920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458468" y="3766947"/>
            <a:ext cx="4365975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 hasCustomPrompt="1"/>
          </p:nvPr>
        </p:nvSpPr>
        <p:spPr>
          <a:xfrm>
            <a:off x="6096001" y="947976"/>
            <a:ext cx="2476499" cy="188595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Kicker</a:t>
            </a:r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1874901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589340" y="282206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31" name="Oval 30"/>
          <p:cNvSpPr>
            <a:spLocks noChangeAspect="1"/>
          </p:cNvSpPr>
          <p:nvPr userDrawn="1"/>
        </p:nvSpPr>
        <p:spPr>
          <a:xfrm>
            <a:off x="589340" y="3766947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5 or 6 Main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0784" y="2228850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523869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578125" y="942975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578125" y="2228850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78125" y="3523869"/>
            <a:ext cx="2999232" cy="507492"/>
          </a:xfrm>
        </p:spPr>
        <p:txBody>
          <a:bodyPr anchor="ctr">
            <a:noAutofit/>
          </a:bodyPr>
          <a:lstStyle>
            <a:lvl1pPr marL="0" indent="0">
              <a:lnSpc>
                <a:spcPts val="2100"/>
              </a:lnSpc>
              <a:buNone/>
              <a:defRPr sz="21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7" name="Oval 26"/>
          <p:cNvSpPr>
            <a:spLocks noChangeAspect="1"/>
          </p:cNvSpPr>
          <p:nvPr userDrawn="1"/>
        </p:nvSpPr>
        <p:spPr>
          <a:xfrm>
            <a:off x="468630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468630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468630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_5 or 6 Numbered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460784" y="1228725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460784" y="942975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1460784" y="2496312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460784" y="2199199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1460784" y="3744124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460784" y="3455422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5578125" y="1228725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578125" y="942975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23"/>
          </p:nvPr>
        </p:nvSpPr>
        <p:spPr>
          <a:xfrm>
            <a:off x="5578125" y="2496312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578125" y="2199199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9"/>
          <p:cNvSpPr>
            <a:spLocks noGrp="1"/>
          </p:cNvSpPr>
          <p:nvPr>
            <p:ph sz="quarter" idx="25"/>
          </p:nvPr>
        </p:nvSpPr>
        <p:spPr>
          <a:xfrm>
            <a:off x="5578125" y="3744124"/>
            <a:ext cx="2999232" cy="813816"/>
          </a:xfrm>
          <a:noFill/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2pPr>
            <a:lvl3pPr marL="34747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3pPr>
            <a:lvl4pPr marL="530352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578125" y="3455422"/>
            <a:ext cx="2999232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>
            <a:off x="58934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29" name="Oval 28"/>
          <p:cNvSpPr>
            <a:spLocks noChangeAspect="1"/>
          </p:cNvSpPr>
          <p:nvPr userDrawn="1"/>
        </p:nvSpPr>
        <p:spPr>
          <a:xfrm>
            <a:off x="58934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58934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36" name="Oval 35"/>
          <p:cNvSpPr>
            <a:spLocks noChangeAspect="1"/>
          </p:cNvSpPr>
          <p:nvPr userDrawn="1"/>
        </p:nvSpPr>
        <p:spPr>
          <a:xfrm>
            <a:off x="4686300" y="942975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4686300" y="2199199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>
            <a:off x="4686300" y="3455422"/>
            <a:ext cx="548640" cy="548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2 Column, Arrows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1120140" y="3109341"/>
            <a:ext cx="3337560" cy="143408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120140" y="2823591"/>
            <a:ext cx="3337560" cy="2857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5234939" y="3109341"/>
            <a:ext cx="3337560" cy="1434084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234939" y="2823591"/>
            <a:ext cx="3337560" cy="28575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 hasCustomPrompt="1"/>
          </p:nvPr>
        </p:nvSpPr>
        <p:spPr>
          <a:xfrm>
            <a:off x="1120776" y="941783"/>
            <a:ext cx="3336925" cy="1719263"/>
          </a:xfrm>
        </p:spPr>
        <p:txBody>
          <a:bodyPr/>
          <a:lstStyle>
            <a:lvl1pPr marL="0" indent="0">
              <a:buNone/>
              <a:defRPr/>
            </a:lvl1pPr>
            <a:lvl2pPr marL="164592" indent="0">
              <a:buNone/>
              <a:defRPr/>
            </a:lvl2pPr>
            <a:lvl3pPr marL="347472" indent="0">
              <a:buNone/>
              <a:defRPr/>
            </a:lvl3pPr>
            <a:lvl4pPr marL="530352" indent="0">
              <a:buNone/>
              <a:defRPr/>
            </a:lvl4pPr>
            <a:lvl5pPr marL="713232" indent="0">
              <a:buNone/>
              <a:defRPr/>
            </a:lvl5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20" hasCustomPrompt="1"/>
          </p:nvPr>
        </p:nvSpPr>
        <p:spPr>
          <a:xfrm>
            <a:off x="5234940" y="941783"/>
            <a:ext cx="3336925" cy="1719263"/>
          </a:xfrm>
        </p:spPr>
        <p:txBody>
          <a:bodyPr/>
          <a:lstStyle>
            <a:lvl1pPr marL="0" indent="0">
              <a:buNone/>
              <a:defRPr/>
            </a:lvl1pPr>
            <a:lvl2pPr marL="164592" indent="0">
              <a:buNone/>
              <a:defRPr/>
            </a:lvl2pPr>
            <a:lvl3pPr marL="347472" indent="0">
              <a:buNone/>
              <a:defRPr/>
            </a:lvl3pPr>
            <a:lvl4pPr marL="530352" indent="0">
              <a:buNone/>
              <a:defRPr/>
            </a:lvl4pPr>
            <a:lvl5pPr marL="713232" indent="0">
              <a:buNone/>
              <a:defRPr/>
            </a:lvl5pPr>
          </a:lstStyle>
          <a:p>
            <a:pPr lvl="0"/>
            <a:r>
              <a:rPr lang="en-US"/>
              <a:t>Click to add image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Up Arrow 20"/>
          <p:cNvSpPr/>
          <p:nvPr userDrawn="1"/>
        </p:nvSpPr>
        <p:spPr>
          <a:xfrm>
            <a:off x="414020" y="942977"/>
            <a:ext cx="628650" cy="360997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 userDrawn="1"/>
        </p:nvSpPr>
        <p:spPr>
          <a:xfrm rot="10800000">
            <a:off x="4528820" y="942974"/>
            <a:ext cx="628650" cy="360997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Slide - Imag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571498" y="3281553"/>
            <a:ext cx="800100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300" kern="1200" dirty="0" smtClean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942975"/>
            <a:ext cx="9144000" cy="216712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36" y="228145"/>
            <a:ext cx="1706368" cy="714830"/>
          </a:xfrm>
          <a:prstGeom prst="rect">
            <a:avLst/>
          </a:prstGeom>
        </p:spPr>
      </p:pic>
      <p:sp>
        <p:nvSpPr>
          <p:cNvPr id="15" name="Parallelogram 14"/>
          <p:cNvSpPr/>
          <p:nvPr userDrawn="1"/>
        </p:nvSpPr>
        <p:spPr>
          <a:xfrm>
            <a:off x="0" y="3281553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_4 Rows - Drivers/Barri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4215383" y="942975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500" y="944069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4215383" y="1904762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500" y="1904762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4215383" y="2823701"/>
            <a:ext cx="4357115" cy="740664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499" y="2823701"/>
            <a:ext cx="2476501" cy="740664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 hasCustomPrompt="1"/>
          </p:nvPr>
        </p:nvSpPr>
        <p:spPr>
          <a:xfrm>
            <a:off x="4215383" y="3797808"/>
            <a:ext cx="4357115" cy="755142"/>
          </a:xfrm>
        </p:spPr>
        <p:txBody>
          <a:bodyPr lIns="0">
            <a:noAutofit/>
          </a:bodyPr>
          <a:lstStyle>
            <a:lvl1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4592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34747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530352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Analysis Highlight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71500" y="3797808"/>
            <a:ext cx="2476501" cy="755142"/>
          </a:xfrm>
        </p:spPr>
        <p:txBody>
          <a:bodyPr rIns="182880">
            <a:noAutofit/>
          </a:bodyPr>
          <a:lstStyle>
            <a:lvl1pPr marL="0" indent="0" algn="r"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Highlight</a:t>
            </a:r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AutoShape 6"/>
          <p:cNvSpPr>
            <a:spLocks noChangeAspect="1" noChangeArrowheads="1"/>
          </p:cNvSpPr>
          <p:nvPr userDrawn="1"/>
        </p:nvSpPr>
        <p:spPr bwMode="auto">
          <a:xfrm rot="16200000">
            <a:off x="2724057" y="1286729"/>
            <a:ext cx="1715265" cy="1027755"/>
          </a:xfrm>
          <a:custGeom>
            <a:avLst/>
            <a:gdLst>
              <a:gd name="T0" fmla="*/ 594122 w 21600"/>
              <a:gd name="T1" fmla="*/ 0 h 21600"/>
              <a:gd name="T2" fmla="*/ 0 w 21600"/>
              <a:gd name="T3" fmla="*/ 323850 h 21600"/>
              <a:gd name="T4" fmla="*/ 594122 w 21600"/>
              <a:gd name="T5" fmla="*/ 647700 h 21600"/>
              <a:gd name="T6" fmla="*/ 792163 w 21600"/>
              <a:gd name="T7" fmla="*/ 3238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2857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en-GB"/>
          </a:p>
        </p:txBody>
      </p:sp>
      <p:sp>
        <p:nvSpPr>
          <p:cNvPr id="23" name="AutoShape 6"/>
          <p:cNvSpPr>
            <a:spLocks noChangeAspect="1" noChangeArrowheads="1"/>
          </p:cNvSpPr>
          <p:nvPr userDrawn="1"/>
        </p:nvSpPr>
        <p:spPr bwMode="auto">
          <a:xfrm rot="5400000">
            <a:off x="2722581" y="3174448"/>
            <a:ext cx="1729249" cy="1027755"/>
          </a:xfrm>
          <a:custGeom>
            <a:avLst/>
            <a:gdLst>
              <a:gd name="T0" fmla="*/ 594122 w 21600"/>
              <a:gd name="T1" fmla="*/ 0 h 21600"/>
              <a:gd name="T2" fmla="*/ 0 w 21600"/>
              <a:gd name="T3" fmla="*/ 323850 h 21600"/>
              <a:gd name="T4" fmla="*/ 594122 w 21600"/>
              <a:gd name="T5" fmla="*/ 647700 h 21600"/>
              <a:gd name="T6" fmla="*/ 792163 w 21600"/>
              <a:gd name="T7" fmla="*/ 32385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2"/>
          </a:solidFill>
          <a:ln w="2857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en-GB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2692688" y="1624799"/>
            <a:ext cx="1778000" cy="1425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850" b="0" kern="1200" cap="all" spc="15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DRIVERS/APPROACH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698205" y="3720438"/>
            <a:ext cx="1778000" cy="142577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850" b="0" kern="1200" cap="all" spc="150" baseline="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BARRIERS/CHALLENGES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426394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1137950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426394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1137950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9"/>
          </p:nvPr>
        </p:nvSpPr>
        <p:spPr>
          <a:xfrm>
            <a:off x="571500" y="3320468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571500" y="3034718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1"/>
          </p:nvPr>
        </p:nvSpPr>
        <p:spPr>
          <a:xfrm>
            <a:off x="4686300" y="3320468"/>
            <a:ext cx="3886200" cy="1232482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686300" y="3034718"/>
            <a:ext cx="3886200" cy="285750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0" y="947640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1"/>
                </a:solidFill>
                <a:latin typeface="+mj-lt"/>
              </a:rPr>
              <a:t>Strengths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0" y="2832068"/>
            <a:ext cx="3886199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1"/>
                </a:solidFill>
                <a:latin typeface="+mj-lt"/>
              </a:rPr>
              <a:t>Opportunities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4686300" y="947640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2"/>
                </a:solidFill>
                <a:latin typeface="+mj-lt"/>
              </a:rPr>
              <a:t>Weaknesses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4686300" y="2832068"/>
            <a:ext cx="3858768" cy="16671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1300"/>
              </a:lnSpc>
            </a:pPr>
            <a:r>
              <a:rPr lang="en-US" sz="1300" b="1" cap="all" baseline="0" dirty="0">
                <a:solidFill>
                  <a:schemeClr val="accent2"/>
                </a:solidFill>
                <a:latin typeface="+mj-lt"/>
              </a:rPr>
              <a:t>Threats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571499" y="4316684"/>
            <a:ext cx="2476501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3314702" y="4316684"/>
            <a:ext cx="2514599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096002" y="4316684"/>
            <a:ext cx="2476497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71498" y="3521156"/>
            <a:ext cx="247650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314701" y="3521156"/>
            <a:ext cx="2514600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096001" y="3521156"/>
            <a:ext cx="2476498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942975"/>
            <a:ext cx="9144000" cy="2441694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y Vertical - No Top Na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653796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6809738" y="1109853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6807198" y="2704124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807198" y="4298396"/>
            <a:ext cx="2221992" cy="240030"/>
          </a:xfrm>
        </p:spPr>
        <p:txBody>
          <a:bodyPr>
            <a:noAutofit/>
          </a:bodyPr>
          <a:lstStyle>
            <a:lvl1pPr marL="0" indent="0" defTabSz="9144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2pPr>
            <a:lvl3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3pPr>
            <a:lvl4pPr marL="0" indent="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809738" y="314325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6807198" y="1908596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807198" y="3502868"/>
            <a:ext cx="2221992" cy="79552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>
                <a:solidFill>
                  <a:schemeClr val="accent1"/>
                </a:solidFill>
                <a:latin typeface="+mj-lt"/>
              </a:defRPr>
            </a:lvl1pPr>
            <a:lvl2pPr marL="164592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347472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530352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713232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Fact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_EC horizonta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680658"/>
            <a:ext cx="7059168" cy="390906"/>
          </a:xfrm>
        </p:spPr>
        <p:txBody>
          <a:bodyPr anchor="t" anchorCtr="0">
            <a:noAutofit/>
          </a:bodyPr>
          <a:lstStyle>
            <a:lvl1pPr algn="l">
              <a:defRPr sz="2100" b="1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CONTACT DETAILS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500" y="2119122"/>
            <a:ext cx="7059168" cy="24243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Contact Information here</a:t>
            </a:r>
          </a:p>
        </p:txBody>
      </p:sp>
      <p:sp>
        <p:nvSpPr>
          <p:cNvPr id="10" name="Parallelogram 9"/>
          <p:cNvSpPr/>
          <p:nvPr userDrawn="1"/>
        </p:nvSpPr>
        <p:spPr>
          <a:xfrm>
            <a:off x="-18215" y="1680658"/>
            <a:ext cx="519378" cy="251011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991" y="4806299"/>
            <a:ext cx="2602009" cy="340838"/>
          </a:xfrm>
          <a:prstGeom prst="rect">
            <a:avLst/>
          </a:prstGeom>
        </p:spPr>
      </p:pic>
      <p:pic>
        <p:nvPicPr>
          <p:cNvPr id="2050" name="Picture 2" descr="Metis">
            <a:hlinkClick r:id="rId3" tooltip="metis-logo"/>
            <a:extLst>
              <a:ext uri="{FF2B5EF4-FFF2-40B4-BE49-F238E27FC236}">
                <a16:creationId xmlns:a16="http://schemas.microsoft.com/office/drawing/2014/main" id="{08E3C08A-378B-BC43-A4EF-43E8200BB1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53" y="644620"/>
            <a:ext cx="597293" cy="9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lay -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9144000" cy="5143499"/>
          </a:xfrm>
          <a:solidFill>
            <a:schemeClr val="accent1">
              <a:alpha val="90000"/>
            </a:schemeClr>
          </a:solidFill>
        </p:spPr>
        <p:txBody>
          <a:bodyPr lIns="548640" tIns="548640" rIns="548640" bIns="548640" anchor="t" anchorCtr="0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3499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64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- Sla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9144000" cy="5143499"/>
          </a:xfrm>
          <a:solidFill>
            <a:schemeClr val="accent2">
              <a:alpha val="90000"/>
            </a:schemeClr>
          </a:solidFill>
        </p:spPr>
        <p:txBody>
          <a:bodyPr lIns="548640" tIns="548640" rIns="548640" bIns="548640" anchor="t" anchorCtr="0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3499"/>
          </a:xfrm>
        </p:spPr>
        <p:txBody>
          <a:bodyPr lIns="1828800" tIns="1828800" rIns="1828800" bIns="64008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>
                <a:cs typeface="Arial" charset="0"/>
              </a:rPr>
              <a:t>© </a:t>
            </a:r>
            <a:r>
              <a:rPr lang="en-US" kern="0" dirty="0" err="1">
                <a:cs typeface="Arial" charset="0"/>
              </a:rPr>
              <a:t>Euromonitor</a:t>
            </a:r>
            <a:r>
              <a:rPr lang="en-US" dirty="0">
                <a:cs typeface="Arial" charset="0"/>
              </a:rPr>
              <a:t> Internation</a:t>
            </a:r>
            <a:r>
              <a:rPr lang="en-US" dirty="0">
                <a:cs typeface="Tahoma" pitchFamily="34" charset="0"/>
              </a:rPr>
              <a:t>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-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9144000" cy="5143499"/>
          </a:xfrm>
          <a:solidFill>
            <a:schemeClr val="accent1">
              <a:alpha val="90000"/>
            </a:schemeClr>
          </a:solidFill>
        </p:spPr>
        <p:txBody>
          <a:bodyPr lIns="548640" tIns="548640" rIns="548640" bIns="548640" anchor="t" anchorCtr="0">
            <a:no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3499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779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lay w Accent -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"/>
            <a:ext cx="9144000" cy="5143499"/>
          </a:xfrm>
          <a:solidFill>
            <a:schemeClr val="accent2">
              <a:alpha val="90000"/>
            </a:schemeClr>
          </a:solidFill>
        </p:spPr>
        <p:txBody>
          <a:bodyPr lIns="548640" tIns="548640" rIns="548640" bIns="1828800" anchor="t" anchorCtr="0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5143499"/>
          </a:xfrm>
        </p:spPr>
        <p:txBody>
          <a:bodyPr lIns="1828800" tIns="1828800" rIns="1828800" bIns="640080" anchor="ctr">
            <a:no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0" y="3895708"/>
            <a:ext cx="7836726" cy="911015"/>
          </a:xfrm>
          <a:custGeom>
            <a:avLst/>
            <a:gdLst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8047038 w 8047038"/>
              <a:gd name="connsiteY2" fmla="*/ 1194330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202494"/>
              <a:gd name="connsiteX1" fmla="*/ 8047038 w 8047038"/>
              <a:gd name="connsiteY1" fmla="*/ 0 h 1202494"/>
              <a:gd name="connsiteX2" fmla="*/ 7336746 w 8047038"/>
              <a:gd name="connsiteY2" fmla="*/ 1202494 h 1202494"/>
              <a:gd name="connsiteX3" fmla="*/ 0 w 8047038"/>
              <a:gd name="connsiteY3" fmla="*/ 1194330 h 1202494"/>
              <a:gd name="connsiteX4" fmla="*/ 0 w 8047038"/>
              <a:gd name="connsiteY4" fmla="*/ 0 h 1202494"/>
              <a:gd name="connsiteX0" fmla="*/ 0 w 7836726"/>
              <a:gd name="connsiteY0" fmla="*/ 12192 h 1214686"/>
              <a:gd name="connsiteX1" fmla="*/ 7836726 w 7836726"/>
              <a:gd name="connsiteY1" fmla="*/ 0 h 1214686"/>
              <a:gd name="connsiteX2" fmla="*/ 7336746 w 7836726"/>
              <a:gd name="connsiteY2" fmla="*/ 1214686 h 1214686"/>
              <a:gd name="connsiteX3" fmla="*/ 0 w 7836726"/>
              <a:gd name="connsiteY3" fmla="*/ 1206522 h 1214686"/>
              <a:gd name="connsiteX4" fmla="*/ 0 w 7836726"/>
              <a:gd name="connsiteY4" fmla="*/ 12192 h 121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6726" h="1214686">
                <a:moveTo>
                  <a:pt x="0" y="12192"/>
                </a:moveTo>
                <a:lnTo>
                  <a:pt x="7836726" y="0"/>
                </a:lnTo>
                <a:lnTo>
                  <a:pt x="7336746" y="1214686"/>
                </a:lnTo>
                <a:lnTo>
                  <a:pt x="0" y="1206522"/>
                </a:lnTo>
                <a:lnTo>
                  <a:pt x="0" y="1219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566928" tIns="0" rIns="0" bIns="91440" anchor="ctr" anchorCtr="0">
            <a:noAutofit/>
          </a:bodyPr>
          <a:lstStyle>
            <a:lvl1pPr marL="0" marR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Overlay -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6680048" cy="5152644"/>
          </a:xfrm>
          <a:custGeom>
            <a:avLst/>
            <a:gdLst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6680200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396673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863028 w 6680200"/>
              <a:gd name="connsiteY3" fmla="*/ 6833616 h 6858000"/>
              <a:gd name="connsiteX4" fmla="*/ 0 w 6680200"/>
              <a:gd name="connsiteY4" fmla="*/ 6858000 h 6858000"/>
              <a:gd name="connsiteX0" fmla="*/ 0 w 6680200"/>
              <a:gd name="connsiteY0" fmla="*/ 6858000 h 6870192"/>
              <a:gd name="connsiteX1" fmla="*/ 0 w 6680200"/>
              <a:gd name="connsiteY1" fmla="*/ 0 h 6870192"/>
              <a:gd name="connsiteX2" fmla="*/ 6680200 w 6680200"/>
              <a:gd name="connsiteY2" fmla="*/ 0 h 6870192"/>
              <a:gd name="connsiteX3" fmla="*/ 3853884 w 6680200"/>
              <a:gd name="connsiteY3" fmla="*/ 6870192 h 6870192"/>
              <a:gd name="connsiteX4" fmla="*/ 0 w 6680200"/>
              <a:gd name="connsiteY4" fmla="*/ 6858000 h 687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0200" h="6870192">
                <a:moveTo>
                  <a:pt x="0" y="6858000"/>
                </a:moveTo>
                <a:lnTo>
                  <a:pt x="0" y="0"/>
                </a:lnTo>
                <a:lnTo>
                  <a:pt x="6680200" y="0"/>
                </a:lnTo>
                <a:lnTo>
                  <a:pt x="3853884" y="6870192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</p:spPr>
        <p:txBody>
          <a:bodyPr lIns="566928" rIns="2743200" bIns="822960" anchor="b" anchorCtr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14325"/>
            <a:ext cx="4000500" cy="3334131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800" tIns="1828800" rIns="1828800" bIns="640080" anchor="ctr"/>
          <a:lstStyle>
            <a:lvl1pPr marL="0" indent="0" algn="ctr">
              <a:lnSpc>
                <a:spcPts val="2100"/>
              </a:lnSpc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</a:t>
            </a:r>
            <a:r>
              <a:rPr lang="en-US"/>
              <a:t>BACK”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6574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Overlay -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680048" cy="5152644"/>
          </a:xfrm>
          <a:custGeom>
            <a:avLst/>
            <a:gdLst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6680200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396673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863028 w 6680200"/>
              <a:gd name="connsiteY3" fmla="*/ 6833616 h 6858000"/>
              <a:gd name="connsiteX4" fmla="*/ 0 w 6680200"/>
              <a:gd name="connsiteY4" fmla="*/ 6858000 h 6858000"/>
              <a:gd name="connsiteX0" fmla="*/ 0 w 6680200"/>
              <a:gd name="connsiteY0" fmla="*/ 6858000 h 6870192"/>
              <a:gd name="connsiteX1" fmla="*/ 0 w 6680200"/>
              <a:gd name="connsiteY1" fmla="*/ 0 h 6870192"/>
              <a:gd name="connsiteX2" fmla="*/ 6680200 w 6680200"/>
              <a:gd name="connsiteY2" fmla="*/ 0 h 6870192"/>
              <a:gd name="connsiteX3" fmla="*/ 3853884 w 6680200"/>
              <a:gd name="connsiteY3" fmla="*/ 6870192 h 6870192"/>
              <a:gd name="connsiteX4" fmla="*/ 0 w 6680200"/>
              <a:gd name="connsiteY4" fmla="*/ 6858000 h 687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0200" h="6870192">
                <a:moveTo>
                  <a:pt x="0" y="6858000"/>
                </a:moveTo>
                <a:lnTo>
                  <a:pt x="0" y="0"/>
                </a:lnTo>
                <a:lnTo>
                  <a:pt x="6680200" y="0"/>
                </a:lnTo>
                <a:lnTo>
                  <a:pt x="3853884" y="6870192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lIns="566928" rIns="2743200" bIns="822960" anchor="b" anchorCtr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499" y="314325"/>
            <a:ext cx="4231161" cy="3360420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Accen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0" y="3910977"/>
            <a:ext cx="7763574" cy="1232524"/>
          </a:xfrm>
          <a:custGeom>
            <a:avLst/>
            <a:gdLst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8047038 w 8047038"/>
              <a:gd name="connsiteY2" fmla="*/ 1194330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202494"/>
              <a:gd name="connsiteX1" fmla="*/ 8047038 w 8047038"/>
              <a:gd name="connsiteY1" fmla="*/ 0 h 1202494"/>
              <a:gd name="connsiteX2" fmla="*/ 7336746 w 8047038"/>
              <a:gd name="connsiteY2" fmla="*/ 1202494 h 1202494"/>
              <a:gd name="connsiteX3" fmla="*/ 0 w 8047038"/>
              <a:gd name="connsiteY3" fmla="*/ 1194330 h 1202494"/>
              <a:gd name="connsiteX4" fmla="*/ 0 w 8047038"/>
              <a:gd name="connsiteY4" fmla="*/ 0 h 1202494"/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7067324 w 8047038"/>
              <a:gd name="connsiteY2" fmla="*/ 1190605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6830560 w 8047038"/>
              <a:gd name="connsiteY2" fmla="*/ 1172771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196549"/>
              <a:gd name="connsiteX1" fmla="*/ 8047038 w 8047038"/>
              <a:gd name="connsiteY1" fmla="*/ 0 h 1196549"/>
              <a:gd name="connsiteX2" fmla="*/ 7067324 w 8047038"/>
              <a:gd name="connsiteY2" fmla="*/ 1196549 h 1196549"/>
              <a:gd name="connsiteX3" fmla="*/ 0 w 8047038"/>
              <a:gd name="connsiteY3" fmla="*/ 1194330 h 1196549"/>
              <a:gd name="connsiteX4" fmla="*/ 0 w 8047038"/>
              <a:gd name="connsiteY4" fmla="*/ 0 h 1196549"/>
              <a:gd name="connsiteX0" fmla="*/ 0 w 7763574"/>
              <a:gd name="connsiteY0" fmla="*/ 0 h 1196549"/>
              <a:gd name="connsiteX1" fmla="*/ 7763574 w 7763574"/>
              <a:gd name="connsiteY1" fmla="*/ 0 h 1196549"/>
              <a:gd name="connsiteX2" fmla="*/ 7067324 w 7763574"/>
              <a:gd name="connsiteY2" fmla="*/ 1196549 h 1196549"/>
              <a:gd name="connsiteX3" fmla="*/ 0 w 7763574"/>
              <a:gd name="connsiteY3" fmla="*/ 1194330 h 1196549"/>
              <a:gd name="connsiteX4" fmla="*/ 0 w 7763574"/>
              <a:gd name="connsiteY4" fmla="*/ 0 h 11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3574" h="1196549">
                <a:moveTo>
                  <a:pt x="0" y="0"/>
                </a:moveTo>
                <a:lnTo>
                  <a:pt x="7763574" y="0"/>
                </a:lnTo>
                <a:lnTo>
                  <a:pt x="7067324" y="1196549"/>
                </a:lnTo>
                <a:lnTo>
                  <a:pt x="0" y="11943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wrap="square" lIns="566928" tIns="0" rIns="822960" bIns="365760" anchor="ctr" anchorCtr="0">
            <a:noAutofit/>
          </a:bodyPr>
          <a:lstStyle>
            <a:lvl1pPr marL="0" marR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498" y="314326"/>
            <a:ext cx="4000502" cy="3495506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>
                <a:cs typeface="Arial" charset="0"/>
              </a:rPr>
              <a:t>© </a:t>
            </a:r>
            <a:r>
              <a:rPr lang="en-US" kern="0" dirty="0" err="1">
                <a:cs typeface="Arial" charset="0"/>
              </a:rPr>
              <a:t>Euromonitor</a:t>
            </a:r>
            <a:r>
              <a:rPr lang="en-US" dirty="0">
                <a:cs typeface="Arial" charset="0"/>
              </a:rPr>
              <a:t> Internation</a:t>
            </a:r>
            <a:r>
              <a:rPr lang="en-US" dirty="0">
                <a:cs typeface="Tahoma" pitchFamily="34" charset="0"/>
              </a:rPr>
              <a:t>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 Accen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 flipH="1">
            <a:off x="1413268" y="3910977"/>
            <a:ext cx="7736142" cy="1232524"/>
          </a:xfrm>
          <a:custGeom>
            <a:avLst/>
            <a:gdLst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8047038 w 8047038"/>
              <a:gd name="connsiteY2" fmla="*/ 1194330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202494"/>
              <a:gd name="connsiteX1" fmla="*/ 8047038 w 8047038"/>
              <a:gd name="connsiteY1" fmla="*/ 0 h 1202494"/>
              <a:gd name="connsiteX2" fmla="*/ 7336746 w 8047038"/>
              <a:gd name="connsiteY2" fmla="*/ 1202494 h 1202494"/>
              <a:gd name="connsiteX3" fmla="*/ 0 w 8047038"/>
              <a:gd name="connsiteY3" fmla="*/ 1194330 h 1202494"/>
              <a:gd name="connsiteX4" fmla="*/ 0 w 8047038"/>
              <a:gd name="connsiteY4" fmla="*/ 0 h 1202494"/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7067324 w 8047038"/>
              <a:gd name="connsiteY2" fmla="*/ 1190605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194330"/>
              <a:gd name="connsiteX1" fmla="*/ 8047038 w 8047038"/>
              <a:gd name="connsiteY1" fmla="*/ 0 h 1194330"/>
              <a:gd name="connsiteX2" fmla="*/ 6830560 w 8047038"/>
              <a:gd name="connsiteY2" fmla="*/ 1172771 h 1194330"/>
              <a:gd name="connsiteX3" fmla="*/ 0 w 8047038"/>
              <a:gd name="connsiteY3" fmla="*/ 1194330 h 1194330"/>
              <a:gd name="connsiteX4" fmla="*/ 0 w 8047038"/>
              <a:gd name="connsiteY4" fmla="*/ 0 h 1194330"/>
              <a:gd name="connsiteX0" fmla="*/ 0 w 8047038"/>
              <a:gd name="connsiteY0" fmla="*/ 0 h 1196549"/>
              <a:gd name="connsiteX1" fmla="*/ 8047038 w 8047038"/>
              <a:gd name="connsiteY1" fmla="*/ 0 h 1196549"/>
              <a:gd name="connsiteX2" fmla="*/ 7067324 w 8047038"/>
              <a:gd name="connsiteY2" fmla="*/ 1196549 h 1196549"/>
              <a:gd name="connsiteX3" fmla="*/ 0 w 8047038"/>
              <a:gd name="connsiteY3" fmla="*/ 1194330 h 1196549"/>
              <a:gd name="connsiteX4" fmla="*/ 0 w 8047038"/>
              <a:gd name="connsiteY4" fmla="*/ 0 h 1196549"/>
              <a:gd name="connsiteX0" fmla="*/ 0 w 7717854"/>
              <a:gd name="connsiteY0" fmla="*/ 0 h 1196549"/>
              <a:gd name="connsiteX1" fmla="*/ 7717854 w 7717854"/>
              <a:gd name="connsiteY1" fmla="*/ 8877 h 1196549"/>
              <a:gd name="connsiteX2" fmla="*/ 7067324 w 7717854"/>
              <a:gd name="connsiteY2" fmla="*/ 1196549 h 1196549"/>
              <a:gd name="connsiteX3" fmla="*/ 0 w 7717854"/>
              <a:gd name="connsiteY3" fmla="*/ 1194330 h 1196549"/>
              <a:gd name="connsiteX4" fmla="*/ 0 w 7717854"/>
              <a:gd name="connsiteY4" fmla="*/ 0 h 1196549"/>
              <a:gd name="connsiteX0" fmla="*/ 0 w 7736142"/>
              <a:gd name="connsiteY0" fmla="*/ 0 h 1196549"/>
              <a:gd name="connsiteX1" fmla="*/ 7736142 w 7736142"/>
              <a:gd name="connsiteY1" fmla="*/ 0 h 1196549"/>
              <a:gd name="connsiteX2" fmla="*/ 7067324 w 7736142"/>
              <a:gd name="connsiteY2" fmla="*/ 1196549 h 1196549"/>
              <a:gd name="connsiteX3" fmla="*/ 0 w 7736142"/>
              <a:gd name="connsiteY3" fmla="*/ 1194330 h 1196549"/>
              <a:gd name="connsiteX4" fmla="*/ 0 w 7736142"/>
              <a:gd name="connsiteY4" fmla="*/ 0 h 119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6142" h="1196549">
                <a:moveTo>
                  <a:pt x="0" y="0"/>
                </a:moveTo>
                <a:lnTo>
                  <a:pt x="7736142" y="0"/>
                </a:lnTo>
                <a:lnTo>
                  <a:pt x="7067324" y="1196549"/>
                </a:lnTo>
                <a:lnTo>
                  <a:pt x="0" y="11943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</p:spPr>
        <p:txBody>
          <a:bodyPr wrap="square" lIns="822960" tIns="0" rIns="566928" bIns="365760" anchor="ctr" anchorCtr="0">
            <a:noAutofit/>
          </a:bodyPr>
          <a:lstStyle>
            <a:lvl1pPr marL="0" marR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8" y="314326"/>
            <a:ext cx="4000502" cy="3495506"/>
          </a:xfrm>
          <a:noFill/>
        </p:spPr>
        <p:txBody>
          <a:bodyPr lIns="0" tIns="0" rIns="0" bIns="0" anchor="t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Overlay w Body - White/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6680048" cy="5143500"/>
          </a:xfrm>
          <a:custGeom>
            <a:avLst/>
            <a:gdLst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6680200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396673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863028 w 6680200"/>
              <a:gd name="connsiteY3" fmla="*/ 6858000 h 6858000"/>
              <a:gd name="connsiteX4" fmla="*/ 0 w 6680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0200" h="6858000">
                <a:moveTo>
                  <a:pt x="0" y="6858000"/>
                </a:moveTo>
                <a:lnTo>
                  <a:pt x="0" y="0"/>
                </a:lnTo>
                <a:lnTo>
                  <a:pt x="6680200" y="0"/>
                </a:lnTo>
                <a:lnTo>
                  <a:pt x="38630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txBody>
          <a:bodyPr lIns="566928" tIns="1828800" rIns="2743200" bIns="82296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19517"/>
            <a:ext cx="6502924" cy="894492"/>
          </a:xfrm>
          <a:custGeom>
            <a:avLst/>
            <a:gdLst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475492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914383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885808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5830"/>
              <a:gd name="connsiteX1" fmla="*/ 6475492 w 6475492"/>
              <a:gd name="connsiteY1" fmla="*/ 0 h 1195830"/>
              <a:gd name="connsiteX2" fmla="*/ 5901683 w 6475492"/>
              <a:gd name="connsiteY2" fmla="*/ 1195830 h 1195830"/>
              <a:gd name="connsiteX3" fmla="*/ 0 w 6475492"/>
              <a:gd name="connsiteY3" fmla="*/ 1192655 h 1195830"/>
              <a:gd name="connsiteX4" fmla="*/ 0 w 6475492"/>
              <a:gd name="connsiteY4" fmla="*/ 0 h 1195830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029699 w 6475492"/>
              <a:gd name="connsiteY2" fmla="*/ 1183638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502924"/>
              <a:gd name="connsiteY0" fmla="*/ 0 h 1192655"/>
              <a:gd name="connsiteX1" fmla="*/ 6502924 w 6502924"/>
              <a:gd name="connsiteY1" fmla="*/ 0 h 1192655"/>
              <a:gd name="connsiteX2" fmla="*/ 6029699 w 6502924"/>
              <a:gd name="connsiteY2" fmla="*/ 1183638 h 1192655"/>
              <a:gd name="connsiteX3" fmla="*/ 0 w 6502924"/>
              <a:gd name="connsiteY3" fmla="*/ 1192655 h 1192655"/>
              <a:gd name="connsiteX4" fmla="*/ 0 w 6502924"/>
              <a:gd name="connsiteY4" fmla="*/ 0 h 119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924" h="1192655">
                <a:moveTo>
                  <a:pt x="0" y="0"/>
                </a:moveTo>
                <a:lnTo>
                  <a:pt x="6502924" y="0"/>
                </a:lnTo>
                <a:lnTo>
                  <a:pt x="6029699" y="1183638"/>
                </a:lnTo>
                <a:lnTo>
                  <a:pt x="0" y="11926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566928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1 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Overlay w Body - Lt G/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680048" cy="5143500"/>
          </a:xfrm>
          <a:custGeom>
            <a:avLst/>
            <a:gdLst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6680200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396673 w 6680200"/>
              <a:gd name="connsiteY3" fmla="*/ 6858000 h 6858000"/>
              <a:gd name="connsiteX4" fmla="*/ 0 w 6680200"/>
              <a:gd name="connsiteY4" fmla="*/ 6858000 h 6858000"/>
              <a:gd name="connsiteX0" fmla="*/ 0 w 6680200"/>
              <a:gd name="connsiteY0" fmla="*/ 6858000 h 6858000"/>
              <a:gd name="connsiteX1" fmla="*/ 0 w 6680200"/>
              <a:gd name="connsiteY1" fmla="*/ 0 h 6858000"/>
              <a:gd name="connsiteX2" fmla="*/ 6680200 w 6680200"/>
              <a:gd name="connsiteY2" fmla="*/ 0 h 6858000"/>
              <a:gd name="connsiteX3" fmla="*/ 3863028 w 6680200"/>
              <a:gd name="connsiteY3" fmla="*/ 6858000 h 6858000"/>
              <a:gd name="connsiteX4" fmla="*/ 0 w 6680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0200" h="6858000">
                <a:moveTo>
                  <a:pt x="0" y="6858000"/>
                </a:moveTo>
                <a:lnTo>
                  <a:pt x="0" y="0"/>
                </a:lnTo>
                <a:lnTo>
                  <a:pt x="6680200" y="0"/>
                </a:lnTo>
                <a:lnTo>
                  <a:pt x="38630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90000"/>
            </a:schemeClr>
          </a:solidFill>
        </p:spPr>
        <p:txBody>
          <a:bodyPr lIns="566928" tIns="1828800" rIns="2743200" bIns="82296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noFill/>
        </p:spPr>
        <p:txBody>
          <a:bodyPr lIns="1828800" tIns="1828800" rIns="1828800" bIns="640080"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0" y="319517"/>
            <a:ext cx="6502924" cy="894492"/>
          </a:xfrm>
          <a:custGeom>
            <a:avLst/>
            <a:gdLst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475492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914383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5885808 w 6475492"/>
              <a:gd name="connsiteY2" fmla="*/ 1192655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475492"/>
              <a:gd name="connsiteY0" fmla="*/ 0 h 1195830"/>
              <a:gd name="connsiteX1" fmla="*/ 6475492 w 6475492"/>
              <a:gd name="connsiteY1" fmla="*/ 0 h 1195830"/>
              <a:gd name="connsiteX2" fmla="*/ 5901683 w 6475492"/>
              <a:gd name="connsiteY2" fmla="*/ 1195830 h 1195830"/>
              <a:gd name="connsiteX3" fmla="*/ 0 w 6475492"/>
              <a:gd name="connsiteY3" fmla="*/ 1192655 h 1195830"/>
              <a:gd name="connsiteX4" fmla="*/ 0 w 6475492"/>
              <a:gd name="connsiteY4" fmla="*/ 0 h 1195830"/>
              <a:gd name="connsiteX0" fmla="*/ 0 w 6475492"/>
              <a:gd name="connsiteY0" fmla="*/ 0 h 1192655"/>
              <a:gd name="connsiteX1" fmla="*/ 6475492 w 6475492"/>
              <a:gd name="connsiteY1" fmla="*/ 0 h 1192655"/>
              <a:gd name="connsiteX2" fmla="*/ 6029699 w 6475492"/>
              <a:gd name="connsiteY2" fmla="*/ 1183638 h 1192655"/>
              <a:gd name="connsiteX3" fmla="*/ 0 w 6475492"/>
              <a:gd name="connsiteY3" fmla="*/ 1192655 h 1192655"/>
              <a:gd name="connsiteX4" fmla="*/ 0 w 6475492"/>
              <a:gd name="connsiteY4" fmla="*/ 0 h 1192655"/>
              <a:gd name="connsiteX0" fmla="*/ 0 w 6502924"/>
              <a:gd name="connsiteY0" fmla="*/ 0 h 1192655"/>
              <a:gd name="connsiteX1" fmla="*/ 6502924 w 6502924"/>
              <a:gd name="connsiteY1" fmla="*/ 0 h 1192655"/>
              <a:gd name="connsiteX2" fmla="*/ 6029699 w 6502924"/>
              <a:gd name="connsiteY2" fmla="*/ 1183638 h 1192655"/>
              <a:gd name="connsiteX3" fmla="*/ 0 w 6502924"/>
              <a:gd name="connsiteY3" fmla="*/ 1192655 h 1192655"/>
              <a:gd name="connsiteX4" fmla="*/ 0 w 6502924"/>
              <a:gd name="connsiteY4" fmla="*/ 0 h 1192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924" h="1192655">
                <a:moveTo>
                  <a:pt x="0" y="0"/>
                </a:moveTo>
                <a:lnTo>
                  <a:pt x="6502924" y="0"/>
                </a:lnTo>
                <a:lnTo>
                  <a:pt x="6029699" y="1183638"/>
                </a:lnTo>
                <a:lnTo>
                  <a:pt x="0" y="11926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566928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1 Line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1 Col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accent2"/>
          </a:solidFill>
        </p:spPr>
        <p:txBody>
          <a:bodyPr lIns="182880" tIns="548640" rIns="182880" bIns="3383280" anchor="b"/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572000" cy="5143500"/>
          </a:xfrm>
          <a:solidFill>
            <a:schemeClr val="accent1"/>
          </a:solidFill>
        </p:spPr>
        <p:txBody>
          <a:bodyPr lIns="182880" tIns="548640" rIns="182880" bIns="3383280" anchor="b" anchorCtr="0"/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1878806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4356" y="1878806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>
                <a:cs typeface="Arial" charset="0"/>
              </a:rPr>
              <a:t>© </a:t>
            </a:r>
            <a:r>
              <a:rPr lang="en-US" dirty="0" err="1">
                <a:cs typeface="Arial" charset="0"/>
              </a:rPr>
              <a:t>Euromonitor</a:t>
            </a:r>
            <a:r>
              <a:rPr lang="en-US" dirty="0">
                <a:cs typeface="Arial" charset="0"/>
              </a:rPr>
              <a:t>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80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1 Col Image Left - Ber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4572000" cy="5143500"/>
          </a:xfrm>
          <a:solidFill>
            <a:schemeClr val="accent1">
              <a:alpha val="90000"/>
            </a:schemeClr>
          </a:solidFill>
        </p:spPr>
        <p:txBody>
          <a:bodyPr lIns="566928" tIns="182880" rIns="566928" bIns="2468880" anchor="b"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72000" cy="5143500"/>
          </a:xfrm>
        </p:spPr>
        <p:txBody>
          <a:bodyPr lIns="548640" tIns="731520" rIns="54864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34354" y="2162985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4356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:1 Col Image Left - Ber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72000" y="0"/>
            <a:ext cx="4572000" cy="5143500"/>
          </a:xfrm>
          <a:solidFill>
            <a:schemeClr val="accent2">
              <a:alpha val="90000"/>
            </a:schemeClr>
          </a:solidFill>
        </p:spPr>
        <p:txBody>
          <a:bodyPr lIns="566928" tIns="182880" rIns="566928" bIns="2468880" anchor="b"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0"/>
            <a:ext cx="4572000" cy="5143500"/>
          </a:xfrm>
        </p:spPr>
        <p:txBody>
          <a:bodyPr lIns="548640" tIns="731520" rIns="548640" anchor="t"/>
          <a:lstStyle>
            <a:lvl1pPr marL="0" indent="0" algn="ctr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insert an image, then right click image and “SEND TO BACK”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394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71500" y="2162985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1502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Col Sol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1" y="388129"/>
            <a:ext cx="3438144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1006063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2354" y="2959879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356" y="3577813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34354" y="2162985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134356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Col Soli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501" y="397273"/>
            <a:ext cx="3438144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01520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34354" y="2969023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4356" y="358695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2162985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l">
              <a:buFont typeface="Arial" charset="0"/>
              <a:buNone/>
              <a:defRPr sz="16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4"/>
          </p:nvPr>
        </p:nvSpPr>
        <p:spPr>
          <a:xfrm>
            <a:off x="571502" y="2780919"/>
            <a:ext cx="3438144" cy="176250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80010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marR="0" indent="-109728" algn="l" defTabSz="91440" rtl="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>
                <a:tab pos="223838" algn="dec"/>
              </a:tabLst>
              <a:defRPr sz="1600"/>
            </a:lvl5pPr>
            <a:lvl6pPr marL="109538" indent="-10953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>
                <a:tab pos="223838" algn="l"/>
              </a:tabLst>
              <a:defRPr sz="1300"/>
            </a:lvl6pPr>
            <a:lvl7pPr marL="109538" marR="0" indent="-109538" algn="l" defTabSz="91440" rtl="0" eaLnBrk="1" fontAlgn="auto" latinLnBrk="0" hangingPunct="1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 typeface="Wingdings" charset="2"/>
              <a:buChar char="§"/>
              <a:tabLst/>
              <a:defRPr sz="1300"/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2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571750"/>
            <a:ext cx="4572000" cy="2571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572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4572000" y="0"/>
            <a:ext cx="4572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1" y="397273"/>
            <a:ext cx="3438144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101520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2354" y="2969023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356" y="358695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34354" y="397273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4"/>
          </p:nvPr>
        </p:nvSpPr>
        <p:spPr>
          <a:xfrm>
            <a:off x="5134356" y="101520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134354" y="2969023"/>
            <a:ext cx="3438146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5134356" y="3586957"/>
            <a:ext cx="3438144" cy="1117854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4952" y="0"/>
            <a:ext cx="305409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305409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089904" y="0"/>
            <a:ext cx="3054096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2608" y="1260872"/>
            <a:ext cx="246888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608" y="1878806"/>
            <a:ext cx="246888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37560" y="1260872"/>
            <a:ext cx="246888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7560" y="1878806"/>
            <a:ext cx="246888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82512" y="1260872"/>
            <a:ext cx="246888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6382512" y="1878806"/>
            <a:ext cx="246888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286000" y="0"/>
            <a:ext cx="2286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4572000" y="0"/>
            <a:ext cx="2286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2880" y="1260872"/>
            <a:ext cx="192024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" y="1878806"/>
            <a:ext cx="192024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468880" y="1260872"/>
            <a:ext cx="192024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68880" y="1878806"/>
            <a:ext cx="192024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0" y="1260872"/>
            <a:ext cx="192024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4754880" y="1878806"/>
            <a:ext cx="192024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040880" y="1260872"/>
            <a:ext cx="192024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6"/>
          </p:nvPr>
        </p:nvSpPr>
        <p:spPr>
          <a:xfrm>
            <a:off x="7040880" y="1878806"/>
            <a:ext cx="192024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828800" y="0"/>
            <a:ext cx="1828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828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3657600" y="0"/>
            <a:ext cx="1828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5486400" y="0"/>
            <a:ext cx="18288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/>
          <p:cNvSpPr/>
          <p:nvPr userDrawn="1"/>
        </p:nvSpPr>
        <p:spPr>
          <a:xfrm>
            <a:off x="7315200" y="0"/>
            <a:ext cx="18288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300" y="1260872"/>
            <a:ext cx="160020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" y="1878806"/>
            <a:ext cx="160020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943100" y="1260872"/>
            <a:ext cx="160020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3100" y="1878806"/>
            <a:ext cx="160020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Euromonitor International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71900" y="1260872"/>
            <a:ext cx="160020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3771900" y="1878806"/>
            <a:ext cx="160020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600700" y="1260872"/>
            <a:ext cx="160020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6"/>
          </p:nvPr>
        </p:nvSpPr>
        <p:spPr>
          <a:xfrm>
            <a:off x="5600700" y="1878806"/>
            <a:ext cx="160020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429500" y="1260872"/>
            <a:ext cx="1600200" cy="6179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2800"/>
              </a:lnSpc>
              <a:spcBef>
                <a:spcPts val="0"/>
              </a:spcBef>
              <a:buFont typeface="Arial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8"/>
          </p:nvPr>
        </p:nvSpPr>
        <p:spPr>
          <a:xfrm>
            <a:off x="7429500" y="1878806"/>
            <a:ext cx="1600200" cy="1762506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actettes, Picture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089904" y="0"/>
            <a:ext cx="3054096" cy="115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108192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86123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089904" y="1144741"/>
            <a:ext cx="3054096" cy="1159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089904" y="2298573"/>
            <a:ext cx="3054096" cy="1159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5060" y="95739"/>
            <a:ext cx="2843784" cy="594061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5060" y="1250262"/>
            <a:ext cx="2843784" cy="594061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95060" y="2404027"/>
            <a:ext cx="2843784" cy="594061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6194425" y="689801"/>
            <a:ext cx="2844800" cy="373084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194425" y="1844324"/>
            <a:ext cx="2844800" cy="369394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194425" y="2998088"/>
            <a:ext cx="2844800" cy="374041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8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actettes, 2 Col - Slate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089904" y="0"/>
            <a:ext cx="3054096" cy="115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3044952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86123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089904" y="1159002"/>
            <a:ext cx="3054096" cy="11590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089904" y="2298573"/>
            <a:ext cx="3054096" cy="1159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5060" y="95740"/>
            <a:ext cx="2843784" cy="58951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5060" y="1250263"/>
            <a:ext cx="2843784" cy="58951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95060" y="2404028"/>
            <a:ext cx="2843784" cy="58951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6194425" y="685256"/>
            <a:ext cx="2844800" cy="376448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194425" y="1840234"/>
            <a:ext cx="2844800" cy="376448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194425" y="2997578"/>
            <a:ext cx="2844800" cy="376448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-1" y="2318004"/>
            <a:ext cx="3054096" cy="761238"/>
          </a:xfrm>
          <a:solidFill>
            <a:schemeClr val="accent5">
              <a:alpha val="90000"/>
            </a:schemeClr>
          </a:solidFill>
        </p:spPr>
        <p:txBody>
          <a:bodyPr tIns="91440"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44952" y="0"/>
            <a:ext cx="3044952" cy="345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3337560" y="699516"/>
            <a:ext cx="2468880" cy="617220"/>
          </a:xfrm>
        </p:spPr>
        <p:txBody>
          <a:bodyPr lIns="0" tIns="0" rIns="0" bIns="0" anchor="b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3337560" y="1316736"/>
            <a:ext cx="2468880" cy="1762506"/>
          </a:xfrm>
        </p:spPr>
        <p:txBody>
          <a:bodyPr lIns="0" tIns="0" rIns="0" bIns="0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image or chart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actettes, 2 Col - Grey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089904" y="0"/>
            <a:ext cx="3054096" cy="1159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6089904" y="1144741"/>
            <a:ext cx="3054096" cy="1159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6089904" y="2298573"/>
            <a:ext cx="3054096" cy="11590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6194425" y="699516"/>
            <a:ext cx="2844800" cy="362950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194425" y="1851660"/>
            <a:ext cx="2844800" cy="362950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3044952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86123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195060" y="95740"/>
            <a:ext cx="2843784" cy="6066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5060" y="1250263"/>
            <a:ext cx="2843784" cy="6066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95060" y="2404028"/>
            <a:ext cx="2843784" cy="606634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charset="0"/>
              <a:buNone/>
              <a:defRPr sz="6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Fact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6194425" y="3010662"/>
            <a:ext cx="2844800" cy="362950"/>
          </a:xfr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ts val="16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-1" y="2318004"/>
            <a:ext cx="3054096" cy="761238"/>
          </a:xfrm>
          <a:solidFill>
            <a:schemeClr val="accent1">
              <a:alpha val="90000"/>
            </a:schemeClr>
          </a:solidFill>
        </p:spPr>
        <p:txBody>
          <a:bodyPr tIns="91440"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44952" y="0"/>
            <a:ext cx="3044952" cy="3457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3337560" y="699516"/>
            <a:ext cx="2468880" cy="617220"/>
          </a:xfrm>
        </p:spPr>
        <p:txBody>
          <a:bodyPr lIns="0" tIns="0" rIns="0" bIns="0" anchor="b"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3" hasCustomPrompt="1"/>
          </p:nvPr>
        </p:nvSpPr>
        <p:spPr>
          <a:xfrm>
            <a:off x="3337560" y="1316736"/>
            <a:ext cx="2468880" cy="1762506"/>
          </a:xfrm>
        </p:spPr>
        <p:txBody>
          <a:bodyPr lIns="0" tIns="0" rIns="0" bIns="0"/>
          <a:lstStyle>
            <a:lvl1pPr marL="0" marR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/>
              <a:t>Click to add image or chart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Picture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44825" y="0"/>
            <a:ext cx="3054096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3054096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089650" y="0"/>
            <a:ext cx="3054096" cy="3457575"/>
          </a:xfrm>
        </p:spPr>
        <p:txBody>
          <a:bodyPr lIns="274320" tIns="274320" rIns="274320" bIns="274320" anchor="t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044825" y="2318004"/>
            <a:ext cx="3054350" cy="761238"/>
          </a:xfrm>
          <a:solidFill>
            <a:schemeClr val="accent1">
              <a:alpha val="90000"/>
            </a:schemeClr>
          </a:solidFill>
        </p:spPr>
        <p:txBody>
          <a:bodyPr tIns="91440"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86123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2318004"/>
            <a:ext cx="3054350" cy="761238"/>
          </a:xfrm>
          <a:solidFill>
            <a:schemeClr val="accent5">
              <a:alpha val="90000"/>
            </a:schemeClr>
          </a:solidFill>
        </p:spPr>
        <p:txBody>
          <a:bodyPr tIns="91440"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089650" y="2318004"/>
            <a:ext cx="3054350" cy="761238"/>
          </a:xfrm>
          <a:solidFill>
            <a:schemeClr val="accent2">
              <a:alpha val="90000"/>
            </a:schemeClr>
          </a:solidFill>
        </p:spPr>
        <p:txBody>
          <a:bodyPr tIns="91440" bIns="9144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Quotes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572000" cy="1728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86123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132588" y="120015"/>
            <a:ext cx="4306824" cy="1145286"/>
          </a:xfrm>
        </p:spPr>
        <p:txBody>
          <a:bodyPr lIns="0" tIns="0" rIns="91440" bIns="91440" anchor="t">
            <a:noAutofit/>
          </a:bodyPr>
          <a:lstStyle>
            <a:lvl1pPr marL="91440" indent="-91440" algn="l">
              <a:lnSpc>
                <a:spcPts val="2300"/>
              </a:lnSpc>
              <a:spcBef>
                <a:spcPts val="0"/>
              </a:spcBef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132588" y="1265635"/>
            <a:ext cx="3657600" cy="345281"/>
          </a:xfrm>
        </p:spPr>
        <p:txBody>
          <a:bodyPr lIns="0" tIns="27432" rIns="0" bIns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—Author, 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1728216"/>
          </a:xfrm>
        </p:spPr>
        <p:txBody>
          <a:bodyPr lIns="365760" tIns="365760" rIns="365760" bIns="365760"/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572000" y="1723453"/>
            <a:ext cx="4572000" cy="17282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1723453"/>
            <a:ext cx="4572000" cy="1728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132588" y="1843468"/>
            <a:ext cx="4306824" cy="1145286"/>
          </a:xfrm>
        </p:spPr>
        <p:txBody>
          <a:bodyPr lIns="0" tIns="0" rIns="91440" bIns="91440" anchor="t">
            <a:noAutofit/>
          </a:bodyPr>
          <a:lstStyle>
            <a:lvl1pPr marL="91440" indent="-91440" algn="l">
              <a:lnSpc>
                <a:spcPts val="2300"/>
              </a:lnSpc>
              <a:spcBef>
                <a:spcPts val="0"/>
              </a:spcBef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4706112" y="1843468"/>
            <a:ext cx="4306824" cy="1145286"/>
          </a:xfrm>
        </p:spPr>
        <p:txBody>
          <a:bodyPr lIns="0" tIns="0" rIns="91440" bIns="91440" anchor="t">
            <a:noAutofit/>
          </a:bodyPr>
          <a:lstStyle>
            <a:lvl1pPr marL="91440" indent="-91440" algn="l">
              <a:lnSpc>
                <a:spcPts val="2300"/>
              </a:lnSpc>
              <a:spcBef>
                <a:spcPts val="0"/>
              </a:spcBef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2588" y="2988754"/>
            <a:ext cx="3657600" cy="345281"/>
          </a:xfrm>
        </p:spPr>
        <p:txBody>
          <a:bodyPr lIns="0" tIns="27432" rIns="0" bIns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—Author, 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4706112" y="2988754"/>
            <a:ext cx="3657600" cy="345281"/>
          </a:xfrm>
        </p:spPr>
        <p:txBody>
          <a:bodyPr lIns="0" tIns="27432" rIns="0" bIns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—Author, Click to edit Master text styles</a:t>
            </a:r>
          </a:p>
        </p:txBody>
      </p:sp>
      <p:grpSp>
        <p:nvGrpSpPr>
          <p:cNvPr id="33" name="Group 32"/>
          <p:cNvGrpSpPr>
            <a:grpSpLocks noChangeAspect="1"/>
          </p:cNvGrpSpPr>
          <p:nvPr userDrawn="1"/>
        </p:nvGrpSpPr>
        <p:grpSpPr>
          <a:xfrm>
            <a:off x="3948881" y="1360483"/>
            <a:ext cx="405885" cy="267374"/>
            <a:chOff x="7514215" y="3985644"/>
            <a:chExt cx="1052760" cy="6934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4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 userDrawn="1"/>
        </p:nvGrpSpPr>
        <p:grpSpPr>
          <a:xfrm>
            <a:off x="3948881" y="3081318"/>
            <a:ext cx="405885" cy="267374"/>
            <a:chOff x="7514215" y="3985644"/>
            <a:chExt cx="1052760" cy="69349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8539218" y="3081318"/>
            <a:ext cx="405885" cy="267374"/>
            <a:chOff x="7514215" y="3985644"/>
            <a:chExt cx="1052760" cy="69349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3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Quotes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099048" y="0"/>
            <a:ext cx="3044952" cy="1159002"/>
          </a:xfrm>
        </p:spPr>
        <p:txBody>
          <a:bodyPr lIns="182880" tIns="182880" rIns="182880" bIns="182880" anchor="t" anchorCtr="0"/>
          <a:lstStyle>
            <a:lvl1pPr marL="0" indent="0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insert an image, then right click image and “SEND TO BACK”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3044952" y="2308851"/>
            <a:ext cx="3054096" cy="1159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3208564" y="2430336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53" name="Rectangle 52"/>
          <p:cNvSpPr/>
          <p:nvPr userDrawn="1"/>
        </p:nvSpPr>
        <p:spPr>
          <a:xfrm>
            <a:off x="6099048" y="2308851"/>
            <a:ext cx="3044952" cy="1159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0" y="2308851"/>
            <a:ext cx="3044952" cy="1159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Rectangle 32"/>
          <p:cNvSpPr/>
          <p:nvPr userDrawn="1"/>
        </p:nvSpPr>
        <p:spPr>
          <a:xfrm>
            <a:off x="3044952" y="0"/>
            <a:ext cx="3054096" cy="1159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3044952" cy="1159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3044952" y="1152702"/>
            <a:ext cx="3054096" cy="1159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1152702"/>
            <a:ext cx="3044952" cy="1159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Rectangle 47"/>
          <p:cNvSpPr/>
          <p:nvPr userDrawn="1"/>
        </p:nvSpPr>
        <p:spPr>
          <a:xfrm>
            <a:off x="6099048" y="1152702"/>
            <a:ext cx="3044952" cy="11590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208564" y="1274187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6258088" y="1274187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57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6258088" y="2430336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37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3208564" y="121485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159040" y="121485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159040" y="1274187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159040" y="2430336"/>
            <a:ext cx="2743200" cy="891540"/>
          </a:xfrm>
        </p:spPr>
        <p:txBody>
          <a:bodyPr lIns="0" tIns="0" rIns="0" bIns="0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6698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571500" y="4609215"/>
            <a:ext cx="8001000" cy="191385"/>
          </a:xfrm>
        </p:spPr>
        <p:txBody>
          <a:bodyPr lIns="0" tIns="27432" rIns="0" bIns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400" i="1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—Quote Attribution, 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>
            <a:grpSpLocks noChangeAspect="1"/>
          </p:cNvGrpSpPr>
          <p:nvPr userDrawn="1"/>
        </p:nvGrpSpPr>
        <p:grpSpPr>
          <a:xfrm>
            <a:off x="2719001" y="917203"/>
            <a:ext cx="250295" cy="164880"/>
            <a:chOff x="7514215" y="3985644"/>
            <a:chExt cx="1052760" cy="69349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0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/>
          <p:cNvGrpSpPr>
            <a:grpSpLocks noChangeAspect="1"/>
          </p:cNvGrpSpPr>
          <p:nvPr userDrawn="1"/>
        </p:nvGrpSpPr>
        <p:grpSpPr>
          <a:xfrm>
            <a:off x="5773097" y="917203"/>
            <a:ext cx="250295" cy="164880"/>
            <a:chOff x="7514215" y="3985644"/>
            <a:chExt cx="1052760" cy="693498"/>
          </a:xfrm>
          <a:solidFill>
            <a:srgbClr val="91D2E7"/>
          </a:solidFill>
        </p:grpSpPr>
        <p:sp>
          <p:nvSpPr>
            <p:cNvPr id="63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/>
          <p:cNvGrpSpPr>
            <a:grpSpLocks noChangeAspect="1"/>
          </p:cNvGrpSpPr>
          <p:nvPr userDrawn="1"/>
        </p:nvGrpSpPr>
        <p:grpSpPr>
          <a:xfrm>
            <a:off x="2719001" y="3207740"/>
            <a:ext cx="250295" cy="164880"/>
            <a:chOff x="7514215" y="3985644"/>
            <a:chExt cx="1052760" cy="693498"/>
          </a:xfrm>
          <a:solidFill>
            <a:schemeClr val="accent3">
              <a:lumMod val="60000"/>
              <a:lumOff val="40000"/>
              <a:alpha val="85000"/>
            </a:schemeClr>
          </a:solidFill>
        </p:grpSpPr>
        <p:sp>
          <p:nvSpPr>
            <p:cNvPr id="66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/>
          <p:cNvGrpSpPr>
            <a:grpSpLocks noChangeAspect="1"/>
          </p:cNvGrpSpPr>
          <p:nvPr userDrawn="1"/>
        </p:nvGrpSpPr>
        <p:grpSpPr>
          <a:xfrm>
            <a:off x="5773097" y="3207740"/>
            <a:ext cx="250295" cy="164880"/>
            <a:chOff x="7514215" y="3985644"/>
            <a:chExt cx="1052760" cy="693498"/>
          </a:xfrm>
          <a:solidFill>
            <a:schemeClr val="accent2">
              <a:lumMod val="60000"/>
              <a:lumOff val="40000"/>
              <a:alpha val="85000"/>
            </a:schemeClr>
          </a:solidFill>
        </p:grpSpPr>
        <p:sp>
          <p:nvSpPr>
            <p:cNvPr id="69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/>
          <p:cNvGrpSpPr>
            <a:grpSpLocks noChangeAspect="1"/>
          </p:cNvGrpSpPr>
          <p:nvPr userDrawn="1"/>
        </p:nvGrpSpPr>
        <p:grpSpPr>
          <a:xfrm>
            <a:off x="8808905" y="3207740"/>
            <a:ext cx="250295" cy="164880"/>
            <a:chOff x="7514215" y="3985644"/>
            <a:chExt cx="1052760" cy="693498"/>
          </a:xfrm>
          <a:solidFill>
            <a:schemeClr val="accent1">
              <a:lumMod val="60000"/>
              <a:lumOff val="40000"/>
              <a:alpha val="85000"/>
            </a:schemeClr>
          </a:solidFill>
        </p:grpSpPr>
        <p:sp>
          <p:nvSpPr>
            <p:cNvPr id="72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/>
          <p:cNvGrpSpPr>
            <a:grpSpLocks noChangeAspect="1"/>
          </p:cNvGrpSpPr>
          <p:nvPr userDrawn="1"/>
        </p:nvGrpSpPr>
        <p:grpSpPr>
          <a:xfrm>
            <a:off x="2719001" y="2062472"/>
            <a:ext cx="250295" cy="164880"/>
            <a:chOff x="7514215" y="3985644"/>
            <a:chExt cx="1052760" cy="69349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75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/>
          <p:cNvGrpSpPr>
            <a:grpSpLocks noChangeAspect="1"/>
          </p:cNvGrpSpPr>
          <p:nvPr userDrawn="1"/>
        </p:nvGrpSpPr>
        <p:grpSpPr>
          <a:xfrm>
            <a:off x="5773097" y="2066299"/>
            <a:ext cx="250295" cy="164880"/>
            <a:chOff x="7514215" y="3985644"/>
            <a:chExt cx="1052760" cy="693498"/>
          </a:xfrm>
          <a:solidFill>
            <a:schemeClr val="accent3">
              <a:lumMod val="60000"/>
              <a:lumOff val="40000"/>
              <a:alpha val="85000"/>
            </a:schemeClr>
          </a:solidFill>
        </p:grpSpPr>
        <p:sp>
          <p:nvSpPr>
            <p:cNvPr id="78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/>
          <p:cNvGrpSpPr>
            <a:grpSpLocks noChangeAspect="1"/>
          </p:cNvGrpSpPr>
          <p:nvPr userDrawn="1"/>
        </p:nvGrpSpPr>
        <p:grpSpPr>
          <a:xfrm>
            <a:off x="8808905" y="2060982"/>
            <a:ext cx="250295" cy="164880"/>
            <a:chOff x="7514215" y="3985644"/>
            <a:chExt cx="1052760" cy="693498"/>
          </a:xfrm>
          <a:solidFill>
            <a:srgbClr val="91D2E7">
              <a:alpha val="85000"/>
            </a:srgbClr>
          </a:solidFill>
        </p:grpSpPr>
        <p:sp>
          <p:nvSpPr>
            <p:cNvPr id="81" name="Rectangular Callout 13"/>
            <p:cNvSpPr/>
            <p:nvPr/>
          </p:nvSpPr>
          <p:spPr>
            <a:xfrm flipH="1">
              <a:off x="751421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ular Callout 13"/>
            <p:cNvSpPr/>
            <p:nvPr/>
          </p:nvSpPr>
          <p:spPr>
            <a:xfrm flipH="1">
              <a:off x="8104765" y="3985644"/>
              <a:ext cx="462210" cy="693498"/>
            </a:xfrm>
            <a:custGeom>
              <a:avLst/>
              <a:gdLst>
                <a:gd name="connsiteX0" fmla="*/ 0 w 460344"/>
                <a:gd name="connsiteY0" fmla="*/ 0 h 457755"/>
                <a:gd name="connsiteX1" fmla="*/ 76724 w 460344"/>
                <a:gd name="connsiteY1" fmla="*/ 0 h 457755"/>
                <a:gd name="connsiteX2" fmla="*/ 76724 w 460344"/>
                <a:gd name="connsiteY2" fmla="*/ 0 h 457755"/>
                <a:gd name="connsiteX3" fmla="*/ 191810 w 460344"/>
                <a:gd name="connsiteY3" fmla="*/ 0 h 457755"/>
                <a:gd name="connsiteX4" fmla="*/ 460344 w 460344"/>
                <a:gd name="connsiteY4" fmla="*/ 0 h 457755"/>
                <a:gd name="connsiteX5" fmla="*/ 460344 w 460344"/>
                <a:gd name="connsiteY5" fmla="*/ 267024 h 457755"/>
                <a:gd name="connsiteX6" fmla="*/ 460344 w 460344"/>
                <a:gd name="connsiteY6" fmla="*/ 267024 h 457755"/>
                <a:gd name="connsiteX7" fmla="*/ 460344 w 460344"/>
                <a:gd name="connsiteY7" fmla="*/ 381463 h 457755"/>
                <a:gd name="connsiteX8" fmla="*/ 460344 w 460344"/>
                <a:gd name="connsiteY8" fmla="*/ 457755 h 457755"/>
                <a:gd name="connsiteX9" fmla="*/ 191810 w 460344"/>
                <a:gd name="connsiteY9" fmla="*/ 457755 h 457755"/>
                <a:gd name="connsiteX10" fmla="*/ 134269 w 460344"/>
                <a:gd name="connsiteY10" fmla="*/ 514974 h 457755"/>
                <a:gd name="connsiteX11" fmla="*/ 76724 w 460344"/>
                <a:gd name="connsiteY11" fmla="*/ 457755 h 457755"/>
                <a:gd name="connsiteX12" fmla="*/ 0 w 460344"/>
                <a:gd name="connsiteY12" fmla="*/ 457755 h 457755"/>
                <a:gd name="connsiteX13" fmla="*/ 0 w 460344"/>
                <a:gd name="connsiteY13" fmla="*/ 381463 h 457755"/>
                <a:gd name="connsiteX14" fmla="*/ 0 w 460344"/>
                <a:gd name="connsiteY14" fmla="*/ 267024 h 457755"/>
                <a:gd name="connsiteX15" fmla="*/ 0 w 460344"/>
                <a:gd name="connsiteY15" fmla="*/ 267024 h 457755"/>
                <a:gd name="connsiteX16" fmla="*/ 0 w 460344"/>
                <a:gd name="connsiteY16" fmla="*/ 0 h 457755"/>
                <a:gd name="connsiteX0" fmla="*/ 0 w 460344"/>
                <a:gd name="connsiteY0" fmla="*/ 0 h 550692"/>
                <a:gd name="connsiteX1" fmla="*/ 76724 w 460344"/>
                <a:gd name="connsiteY1" fmla="*/ 0 h 550692"/>
                <a:gd name="connsiteX2" fmla="*/ 76724 w 460344"/>
                <a:gd name="connsiteY2" fmla="*/ 0 h 550692"/>
                <a:gd name="connsiteX3" fmla="*/ 191810 w 460344"/>
                <a:gd name="connsiteY3" fmla="*/ 0 h 550692"/>
                <a:gd name="connsiteX4" fmla="*/ 460344 w 460344"/>
                <a:gd name="connsiteY4" fmla="*/ 0 h 550692"/>
                <a:gd name="connsiteX5" fmla="*/ 460344 w 460344"/>
                <a:gd name="connsiteY5" fmla="*/ 267024 h 550692"/>
                <a:gd name="connsiteX6" fmla="*/ 460344 w 460344"/>
                <a:gd name="connsiteY6" fmla="*/ 267024 h 550692"/>
                <a:gd name="connsiteX7" fmla="*/ 460344 w 460344"/>
                <a:gd name="connsiteY7" fmla="*/ 381463 h 550692"/>
                <a:gd name="connsiteX8" fmla="*/ 460344 w 460344"/>
                <a:gd name="connsiteY8" fmla="*/ 457755 h 550692"/>
                <a:gd name="connsiteX9" fmla="*/ 191810 w 460344"/>
                <a:gd name="connsiteY9" fmla="*/ 457755 h 550692"/>
                <a:gd name="connsiteX10" fmla="*/ 43781 w 460344"/>
                <a:gd name="connsiteY10" fmla="*/ 550692 h 550692"/>
                <a:gd name="connsiteX11" fmla="*/ 76724 w 460344"/>
                <a:gd name="connsiteY11" fmla="*/ 457755 h 550692"/>
                <a:gd name="connsiteX12" fmla="*/ 0 w 460344"/>
                <a:gd name="connsiteY12" fmla="*/ 457755 h 550692"/>
                <a:gd name="connsiteX13" fmla="*/ 0 w 460344"/>
                <a:gd name="connsiteY13" fmla="*/ 381463 h 550692"/>
                <a:gd name="connsiteX14" fmla="*/ 0 w 460344"/>
                <a:gd name="connsiteY14" fmla="*/ 267024 h 550692"/>
                <a:gd name="connsiteX15" fmla="*/ 0 w 460344"/>
                <a:gd name="connsiteY15" fmla="*/ 267024 h 550692"/>
                <a:gd name="connsiteX16" fmla="*/ 0 w 460344"/>
                <a:gd name="connsiteY16" fmla="*/ 0 h 550692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43781 w 460344"/>
                <a:gd name="connsiteY10" fmla="*/ 550692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55386"/>
                <a:gd name="connsiteX1" fmla="*/ 76724 w 460344"/>
                <a:gd name="connsiteY1" fmla="*/ 0 h 555386"/>
                <a:gd name="connsiteX2" fmla="*/ 76724 w 460344"/>
                <a:gd name="connsiteY2" fmla="*/ 0 h 555386"/>
                <a:gd name="connsiteX3" fmla="*/ 191810 w 460344"/>
                <a:gd name="connsiteY3" fmla="*/ 0 h 555386"/>
                <a:gd name="connsiteX4" fmla="*/ 460344 w 460344"/>
                <a:gd name="connsiteY4" fmla="*/ 0 h 555386"/>
                <a:gd name="connsiteX5" fmla="*/ 460344 w 460344"/>
                <a:gd name="connsiteY5" fmla="*/ 267024 h 555386"/>
                <a:gd name="connsiteX6" fmla="*/ 460344 w 460344"/>
                <a:gd name="connsiteY6" fmla="*/ 267024 h 555386"/>
                <a:gd name="connsiteX7" fmla="*/ 460344 w 460344"/>
                <a:gd name="connsiteY7" fmla="*/ 381463 h 555386"/>
                <a:gd name="connsiteX8" fmla="*/ 460344 w 460344"/>
                <a:gd name="connsiteY8" fmla="*/ 457755 h 555386"/>
                <a:gd name="connsiteX9" fmla="*/ 191810 w 460344"/>
                <a:gd name="connsiteY9" fmla="*/ 457755 h 555386"/>
                <a:gd name="connsiteX10" fmla="*/ 108075 w 460344"/>
                <a:gd name="connsiteY10" fmla="*/ 514973 h 555386"/>
                <a:gd name="connsiteX11" fmla="*/ 524 w 460344"/>
                <a:gd name="connsiteY11" fmla="*/ 555386 h 555386"/>
                <a:gd name="connsiteX12" fmla="*/ 0 w 460344"/>
                <a:gd name="connsiteY12" fmla="*/ 457755 h 555386"/>
                <a:gd name="connsiteX13" fmla="*/ 0 w 460344"/>
                <a:gd name="connsiteY13" fmla="*/ 381463 h 555386"/>
                <a:gd name="connsiteX14" fmla="*/ 0 w 460344"/>
                <a:gd name="connsiteY14" fmla="*/ 267024 h 555386"/>
                <a:gd name="connsiteX15" fmla="*/ 0 w 460344"/>
                <a:gd name="connsiteY15" fmla="*/ 267024 h 555386"/>
                <a:gd name="connsiteX16" fmla="*/ 0 w 460344"/>
                <a:gd name="connsiteY16" fmla="*/ 0 h 555386"/>
                <a:gd name="connsiteX0" fmla="*/ 0 w 460344"/>
                <a:gd name="connsiteY0" fmla="*/ 0 h 588723"/>
                <a:gd name="connsiteX1" fmla="*/ 76724 w 460344"/>
                <a:gd name="connsiteY1" fmla="*/ 0 h 588723"/>
                <a:gd name="connsiteX2" fmla="*/ 76724 w 460344"/>
                <a:gd name="connsiteY2" fmla="*/ 0 h 588723"/>
                <a:gd name="connsiteX3" fmla="*/ 191810 w 460344"/>
                <a:gd name="connsiteY3" fmla="*/ 0 h 588723"/>
                <a:gd name="connsiteX4" fmla="*/ 460344 w 460344"/>
                <a:gd name="connsiteY4" fmla="*/ 0 h 588723"/>
                <a:gd name="connsiteX5" fmla="*/ 460344 w 460344"/>
                <a:gd name="connsiteY5" fmla="*/ 267024 h 588723"/>
                <a:gd name="connsiteX6" fmla="*/ 460344 w 460344"/>
                <a:gd name="connsiteY6" fmla="*/ 267024 h 588723"/>
                <a:gd name="connsiteX7" fmla="*/ 460344 w 460344"/>
                <a:gd name="connsiteY7" fmla="*/ 381463 h 588723"/>
                <a:gd name="connsiteX8" fmla="*/ 460344 w 460344"/>
                <a:gd name="connsiteY8" fmla="*/ 457755 h 588723"/>
                <a:gd name="connsiteX9" fmla="*/ 191810 w 460344"/>
                <a:gd name="connsiteY9" fmla="*/ 457755 h 588723"/>
                <a:gd name="connsiteX10" fmla="*/ 108075 w 460344"/>
                <a:gd name="connsiteY10" fmla="*/ 514973 h 588723"/>
                <a:gd name="connsiteX11" fmla="*/ 524 w 460344"/>
                <a:gd name="connsiteY11" fmla="*/ 588723 h 588723"/>
                <a:gd name="connsiteX12" fmla="*/ 0 w 460344"/>
                <a:gd name="connsiteY12" fmla="*/ 457755 h 588723"/>
                <a:gd name="connsiteX13" fmla="*/ 0 w 460344"/>
                <a:gd name="connsiteY13" fmla="*/ 381463 h 588723"/>
                <a:gd name="connsiteX14" fmla="*/ 0 w 460344"/>
                <a:gd name="connsiteY14" fmla="*/ 267024 h 588723"/>
                <a:gd name="connsiteX15" fmla="*/ 0 w 460344"/>
                <a:gd name="connsiteY15" fmla="*/ 267024 h 588723"/>
                <a:gd name="connsiteX16" fmla="*/ 0 w 460344"/>
                <a:gd name="connsiteY16" fmla="*/ 0 h 588723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09941 w 462210"/>
                <a:gd name="connsiteY10" fmla="*/ 514973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193676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21848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  <a:gd name="connsiteX0" fmla="*/ 1866 w 462210"/>
                <a:gd name="connsiteY0" fmla="*/ 0 h 693498"/>
                <a:gd name="connsiteX1" fmla="*/ 78590 w 462210"/>
                <a:gd name="connsiteY1" fmla="*/ 0 h 693498"/>
                <a:gd name="connsiteX2" fmla="*/ 78590 w 462210"/>
                <a:gd name="connsiteY2" fmla="*/ 0 h 693498"/>
                <a:gd name="connsiteX3" fmla="*/ 193676 w 462210"/>
                <a:gd name="connsiteY3" fmla="*/ 0 h 693498"/>
                <a:gd name="connsiteX4" fmla="*/ 462210 w 462210"/>
                <a:gd name="connsiteY4" fmla="*/ 0 h 693498"/>
                <a:gd name="connsiteX5" fmla="*/ 462210 w 462210"/>
                <a:gd name="connsiteY5" fmla="*/ 267024 h 693498"/>
                <a:gd name="connsiteX6" fmla="*/ 462210 w 462210"/>
                <a:gd name="connsiteY6" fmla="*/ 267024 h 693498"/>
                <a:gd name="connsiteX7" fmla="*/ 462210 w 462210"/>
                <a:gd name="connsiteY7" fmla="*/ 381463 h 693498"/>
                <a:gd name="connsiteX8" fmla="*/ 462210 w 462210"/>
                <a:gd name="connsiteY8" fmla="*/ 457755 h 693498"/>
                <a:gd name="connsiteX9" fmla="*/ 227013 w 462210"/>
                <a:gd name="connsiteY9" fmla="*/ 457755 h 693498"/>
                <a:gd name="connsiteX10" fmla="*/ 114704 w 462210"/>
                <a:gd name="connsiteY10" fmla="*/ 576885 h 693498"/>
                <a:gd name="connsiteX11" fmla="*/ 9 w 462210"/>
                <a:gd name="connsiteY11" fmla="*/ 693498 h 693498"/>
                <a:gd name="connsiteX12" fmla="*/ 1866 w 462210"/>
                <a:gd name="connsiteY12" fmla="*/ 457755 h 693498"/>
                <a:gd name="connsiteX13" fmla="*/ 1866 w 462210"/>
                <a:gd name="connsiteY13" fmla="*/ 381463 h 693498"/>
                <a:gd name="connsiteX14" fmla="*/ 1866 w 462210"/>
                <a:gd name="connsiteY14" fmla="*/ 267024 h 693498"/>
                <a:gd name="connsiteX15" fmla="*/ 1866 w 462210"/>
                <a:gd name="connsiteY15" fmla="*/ 267024 h 693498"/>
                <a:gd name="connsiteX16" fmla="*/ 1866 w 462210"/>
                <a:gd name="connsiteY16" fmla="*/ 0 h 69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2210" h="693498">
                  <a:moveTo>
                    <a:pt x="1866" y="0"/>
                  </a:moveTo>
                  <a:lnTo>
                    <a:pt x="78590" y="0"/>
                  </a:lnTo>
                  <a:lnTo>
                    <a:pt x="78590" y="0"/>
                  </a:lnTo>
                  <a:lnTo>
                    <a:pt x="193676" y="0"/>
                  </a:lnTo>
                  <a:lnTo>
                    <a:pt x="462210" y="0"/>
                  </a:lnTo>
                  <a:lnTo>
                    <a:pt x="462210" y="267024"/>
                  </a:lnTo>
                  <a:lnTo>
                    <a:pt x="462210" y="267024"/>
                  </a:lnTo>
                  <a:lnTo>
                    <a:pt x="462210" y="381463"/>
                  </a:lnTo>
                  <a:lnTo>
                    <a:pt x="462210" y="457755"/>
                  </a:lnTo>
                  <a:lnTo>
                    <a:pt x="227013" y="457755"/>
                  </a:lnTo>
                  <a:lnTo>
                    <a:pt x="114704" y="576885"/>
                  </a:lnTo>
                  <a:cubicBezTo>
                    <a:pt x="69330" y="626074"/>
                    <a:pt x="62053" y="632402"/>
                    <a:pt x="9" y="693498"/>
                  </a:cubicBezTo>
                  <a:cubicBezTo>
                    <a:pt x="-166" y="660954"/>
                    <a:pt x="2041" y="490299"/>
                    <a:pt x="1866" y="457755"/>
                  </a:cubicBezTo>
                  <a:lnTo>
                    <a:pt x="1866" y="381463"/>
                  </a:lnTo>
                  <a:lnTo>
                    <a:pt x="1866" y="267024"/>
                  </a:lnTo>
                  <a:lnTo>
                    <a:pt x="1866" y="267024"/>
                  </a:lnTo>
                  <a:lnTo>
                    <a:pt x="18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>
            <a:lvl1pPr>
              <a:lnSpc>
                <a:spcPts val="23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 hasCustomPrompt="1"/>
          </p:nvPr>
        </p:nvSpPr>
        <p:spPr>
          <a:xfrm>
            <a:off x="571500" y="1327022"/>
            <a:ext cx="8001000" cy="3225927"/>
          </a:xfrm>
        </p:spPr>
        <p:txBody>
          <a:bodyPr>
            <a:noAutofit/>
          </a:bodyPr>
          <a:lstStyle>
            <a:lvl1pPr marL="0" indent="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2pPr>
            <a:lvl3pPr marL="45720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3pPr>
            <a:lvl4pPr marL="640080" indent="-109728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/>
            </a:lvl4pPr>
            <a:lvl5pPr marL="822960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80010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Up, Info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657600"/>
            <a:ext cx="8001000" cy="281763"/>
          </a:xfrm>
        </p:spPr>
        <p:txBody>
          <a:bodyPr lIns="0" tIns="0" rIns="0" bIns="0" anchor="ctr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3939363"/>
            <a:ext cx="8001000" cy="6698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571500" y="4609215"/>
            <a:ext cx="8001000" cy="191385"/>
          </a:xfrm>
        </p:spPr>
        <p:txBody>
          <a:bodyPr lIns="0" tIns="27432" rIns="0" bIns="0"/>
          <a:lstStyle>
            <a:lvl1pPr marL="0" indent="0" algn="r">
              <a:lnSpc>
                <a:spcPts val="1500"/>
              </a:lnSpc>
              <a:spcBef>
                <a:spcPts val="0"/>
              </a:spcBef>
              <a:buNone/>
              <a:defRPr sz="1400" i="1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—Quote Attribution, 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0" y="2315709"/>
            <a:ext cx="3044952" cy="1159002"/>
          </a:xfrm>
          <a:solidFill>
            <a:schemeClr val="accent3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65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0" y="0"/>
            <a:ext cx="3044952" cy="1159002"/>
          </a:xfrm>
          <a:solidFill>
            <a:schemeClr val="accent1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66" name="Content Placeholder 5"/>
          <p:cNvSpPr>
            <a:spLocks noGrp="1"/>
          </p:cNvSpPr>
          <p:nvPr>
            <p:ph sz="quarter" idx="28" hasCustomPrompt="1"/>
          </p:nvPr>
        </p:nvSpPr>
        <p:spPr>
          <a:xfrm>
            <a:off x="0" y="1157855"/>
            <a:ext cx="3044952" cy="1159002"/>
          </a:xfrm>
          <a:solidFill>
            <a:schemeClr val="accent2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67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3049524" y="2315709"/>
            <a:ext cx="3054096" cy="1159002"/>
          </a:xfrm>
          <a:solidFill>
            <a:schemeClr val="accent2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68" name="Content Placeholder 5"/>
          <p:cNvSpPr>
            <a:spLocks noGrp="1"/>
          </p:cNvSpPr>
          <p:nvPr>
            <p:ph sz="quarter" idx="30" hasCustomPrompt="1"/>
          </p:nvPr>
        </p:nvSpPr>
        <p:spPr>
          <a:xfrm>
            <a:off x="3049524" y="0"/>
            <a:ext cx="3054096" cy="1159002"/>
          </a:xfrm>
          <a:solidFill>
            <a:schemeClr val="accent5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69" name="Content Placeholder 5"/>
          <p:cNvSpPr>
            <a:spLocks noGrp="1"/>
          </p:cNvSpPr>
          <p:nvPr>
            <p:ph sz="quarter" idx="31" hasCustomPrompt="1"/>
          </p:nvPr>
        </p:nvSpPr>
        <p:spPr>
          <a:xfrm>
            <a:off x="3049524" y="1157855"/>
            <a:ext cx="3054096" cy="1159002"/>
          </a:xfrm>
          <a:solidFill>
            <a:schemeClr val="accent3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70" name="Content Placeholder 5"/>
          <p:cNvSpPr>
            <a:spLocks noGrp="1"/>
          </p:cNvSpPr>
          <p:nvPr>
            <p:ph sz="quarter" idx="32" hasCustomPrompt="1"/>
          </p:nvPr>
        </p:nvSpPr>
        <p:spPr>
          <a:xfrm>
            <a:off x="6099048" y="2315709"/>
            <a:ext cx="3044952" cy="1159002"/>
          </a:xfrm>
          <a:solidFill>
            <a:schemeClr val="accent1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71" name="Content Placeholder 5"/>
          <p:cNvSpPr>
            <a:spLocks noGrp="1"/>
          </p:cNvSpPr>
          <p:nvPr>
            <p:ph sz="quarter" idx="33" hasCustomPrompt="1"/>
          </p:nvPr>
        </p:nvSpPr>
        <p:spPr>
          <a:xfrm>
            <a:off x="6099048" y="0"/>
            <a:ext cx="3044952" cy="1159002"/>
          </a:xfrm>
          <a:solidFill>
            <a:schemeClr val="accent3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  <p:sp>
        <p:nvSpPr>
          <p:cNvPr id="72" name="Content Placeholder 5"/>
          <p:cNvSpPr>
            <a:spLocks noGrp="1"/>
          </p:cNvSpPr>
          <p:nvPr>
            <p:ph sz="quarter" idx="34" hasCustomPrompt="1"/>
          </p:nvPr>
        </p:nvSpPr>
        <p:spPr>
          <a:xfrm>
            <a:off x="6099048" y="1157855"/>
            <a:ext cx="3044952" cy="1159002"/>
          </a:xfrm>
          <a:solidFill>
            <a:schemeClr val="accent5"/>
          </a:solidFill>
        </p:spPr>
        <p:txBody>
          <a:bodyPr lIns="155448" tIns="155448" rIns="155448" bIns="155448" anchor="t">
            <a:noAutofit/>
          </a:bodyPr>
          <a:lstStyle>
            <a:lvl1pPr marL="91440" indent="-91440" algn="l">
              <a:lnSpc>
                <a:spcPts val="1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“Click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942974"/>
            <a:ext cx="38862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6"/>
          </p:nvPr>
        </p:nvSpPr>
        <p:spPr>
          <a:xfrm>
            <a:off x="4686300" y="942974"/>
            <a:ext cx="3886200" cy="3609975"/>
          </a:xfrm>
        </p:spPr>
        <p:txBody>
          <a:bodyPr>
            <a:noAutofit/>
          </a:bodyPr>
          <a:lstStyle>
            <a:lvl1pPr marL="136525" indent="-13652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822960" indent="-107950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7315200" cy="294894"/>
          </a:xfrm>
        </p:spPr>
        <p:txBody>
          <a:bodyPr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>
          <a:xfrm>
            <a:off x="571500" y="1327022"/>
            <a:ext cx="38862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715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9"/>
          <p:cNvSpPr>
            <a:spLocks noGrp="1"/>
          </p:cNvSpPr>
          <p:nvPr>
            <p:ph sz="quarter" idx="17"/>
          </p:nvPr>
        </p:nvSpPr>
        <p:spPr>
          <a:xfrm>
            <a:off x="4686300" y="1327022"/>
            <a:ext cx="3886200" cy="3225927"/>
          </a:xfrm>
        </p:spPr>
        <p:txBody>
          <a:bodyPr>
            <a:noAutofit/>
          </a:bodyPr>
          <a:lstStyle>
            <a:lvl1pPr marL="104775" indent="-104775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109728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2pPr>
            <a:lvl3pPr marL="45720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3pPr>
            <a:lvl4pPr marL="640080" indent="-109728" defTabSz="914400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Char char="§"/>
              <a:tabLst/>
              <a:defRPr sz="1600"/>
            </a:lvl4pPr>
            <a:lvl5pPr marL="231775" indent="-107950" defTabSz="91440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Clr>
                <a:schemeClr val="tx1"/>
              </a:buClr>
              <a:buFont typeface="Wingdings" charset="2"/>
              <a:buChar char="§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6300" y="942975"/>
            <a:ext cx="3886200" cy="384048"/>
          </a:xfrm>
        </p:spPr>
        <p:txBody>
          <a:bodyPr>
            <a:noAutofit/>
          </a:bodyPr>
          <a:lstStyle>
            <a:lvl1pPr marL="0" indent="0">
              <a:lnSpc>
                <a:spcPts val="1600"/>
              </a:lnSpc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8144933" y="349759"/>
            <a:ext cx="427567" cy="431380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53796" y="202882"/>
            <a:ext cx="7863840" cy="111443"/>
          </a:xfrm>
        </p:spPr>
        <p:txBody>
          <a:bodyPr anchor="ctr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None/>
              <a:defRPr sz="1200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None/>
              <a:defRPr sz="90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346577"/>
            <a:ext cx="7315200" cy="2948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940886"/>
            <a:ext cx="8001000" cy="36120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4852364"/>
            <a:ext cx="2476500" cy="18874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© </a:t>
            </a:r>
            <a:r>
              <a:rPr lang="en-US" kern="0" dirty="0" err="1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Euromonitor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Arial" charset="0"/>
              </a:rPr>
              <a:t> Internation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Tahoma" pitchFamily="34" charset="0"/>
              </a:rPr>
              <a:t>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00" y="314325"/>
            <a:ext cx="347056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2E4987B-0A20-B142-9475-08F2AE0B3FE1}" type="slidenum">
              <a:rPr lang="uk-UA" smtClean="0"/>
              <a:pPr>
                <a:defRPr/>
              </a:pPr>
              <a:t>‹#›</a:t>
            </a:fld>
            <a:endParaRPr lang="uk-UA" dirty="0"/>
          </a:p>
        </p:txBody>
      </p:sp>
      <p:sp>
        <p:nvSpPr>
          <p:cNvPr id="11" name="Parallelogram 10"/>
          <p:cNvSpPr/>
          <p:nvPr userDrawn="1"/>
        </p:nvSpPr>
        <p:spPr>
          <a:xfrm>
            <a:off x="0" y="203362"/>
            <a:ext cx="585215" cy="282829"/>
          </a:xfrm>
          <a:prstGeom prst="parallelogram">
            <a:avLst>
              <a:gd name="adj" fmla="val 593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9E183FBE-0803-4722-8ACF-4EC0E56C9874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947" r:id="rId2"/>
    <p:sldLayoutId id="2147483946" r:id="rId3"/>
    <p:sldLayoutId id="2147483945" r:id="rId4"/>
    <p:sldLayoutId id="2147483674" r:id="rId5"/>
    <p:sldLayoutId id="2147483675" r:id="rId6"/>
    <p:sldLayoutId id="2147483683" r:id="rId7"/>
    <p:sldLayoutId id="2147483681" r:id="rId8"/>
    <p:sldLayoutId id="2147483684" r:id="rId9"/>
    <p:sldLayoutId id="2147483715" r:id="rId10"/>
    <p:sldLayoutId id="2147483725" r:id="rId11"/>
    <p:sldLayoutId id="2147483749" r:id="rId12"/>
    <p:sldLayoutId id="2147483751" r:id="rId13"/>
    <p:sldLayoutId id="2147483752" r:id="rId14"/>
    <p:sldLayoutId id="2147483753" r:id="rId15"/>
    <p:sldLayoutId id="2147483721" r:id="rId16"/>
    <p:sldLayoutId id="2147483949" r:id="rId17"/>
    <p:sldLayoutId id="2147483726" r:id="rId18"/>
    <p:sldLayoutId id="2147483727" r:id="rId19"/>
    <p:sldLayoutId id="2147483755" r:id="rId20"/>
    <p:sldLayoutId id="2147483708" r:id="rId21"/>
    <p:sldLayoutId id="2147483932" r:id="rId22"/>
    <p:sldLayoutId id="2147483746" r:id="rId23"/>
    <p:sldLayoutId id="2147483936" r:id="rId24"/>
    <p:sldLayoutId id="2147483933" r:id="rId25"/>
    <p:sldLayoutId id="2147483756" r:id="rId26"/>
    <p:sldLayoutId id="2147483723" r:id="rId27"/>
    <p:sldLayoutId id="2147483724" r:id="rId28"/>
    <p:sldLayoutId id="2147483766" r:id="rId29"/>
    <p:sldLayoutId id="2147483767" r:id="rId30"/>
    <p:sldLayoutId id="2147483950" r:id="rId31"/>
    <p:sldLayoutId id="2147483771" r:id="rId32"/>
    <p:sldLayoutId id="2147483952" r:id="rId33"/>
    <p:sldLayoutId id="2147483951" r:id="rId34"/>
    <p:sldLayoutId id="2147483770" r:id="rId35"/>
    <p:sldLayoutId id="2147483769" r:id="rId36"/>
    <p:sldLayoutId id="2147483768" r:id="rId37"/>
    <p:sldLayoutId id="2147483953" r:id="rId38"/>
    <p:sldLayoutId id="2147483720" r:id="rId39"/>
    <p:sldLayoutId id="2147483774" r:id="rId40"/>
    <p:sldLayoutId id="2147483748" r:id="rId41"/>
    <p:sldLayoutId id="2147483942" r:id="rId42"/>
    <p:sldLayoutId id="2147483943" r:id="rId43"/>
    <p:sldLayoutId id="2147483934" r:id="rId44"/>
    <p:sldLayoutId id="2147483997" r:id="rId45"/>
  </p:sldLayoutIdLst>
  <p:hf hdr="0" dt="0"/>
  <p:txStyles>
    <p:titleStyle>
      <a:lvl1pPr algn="l" defTabSz="914400" rtl="0" eaLnBrk="1" latinLnBrk="0" hangingPunct="1">
        <a:lnSpc>
          <a:spcPts val="2300"/>
        </a:lnSpc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914400" rtl="0" eaLnBrk="1" fontAlgn="auto" latinLnBrk="0" hangingPunct="1">
        <a:lnSpc>
          <a:spcPct val="100000"/>
        </a:lnSpc>
        <a:spcBef>
          <a:spcPts val="150"/>
        </a:spcBef>
        <a:spcAft>
          <a:spcPts val="150"/>
        </a:spcAft>
        <a:buClr>
          <a:schemeClr val="tx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109728" algn="l" defTabSz="914400" rtl="0" eaLnBrk="1" latinLnBrk="0" hangingPunct="1">
        <a:lnSpc>
          <a:spcPct val="100000"/>
        </a:lnSpc>
        <a:spcBef>
          <a:spcPts val="150"/>
        </a:spcBef>
        <a:spcAft>
          <a:spcPts val="15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0" userDrawn="1">
          <p15:clr>
            <a:srgbClr val="A4A3A4"/>
          </p15:clr>
        </p15:guide>
        <p15:guide id="2" pos="540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3672" userDrawn="1">
          <p15:clr>
            <a:srgbClr val="A4A3A4"/>
          </p15:clr>
        </p15:guide>
        <p15:guide id="5" pos="2952" userDrawn="1">
          <p15:clr>
            <a:srgbClr val="A4A3A4"/>
          </p15:clr>
        </p15:guide>
        <p15:guide id="6" pos="2808" userDrawn="1">
          <p15:clr>
            <a:srgbClr val="A4A3A4"/>
          </p15:clr>
        </p15:guide>
        <p15:guide id="7" pos="2088" userDrawn="1">
          <p15:clr>
            <a:srgbClr val="A4A3A4"/>
          </p15:clr>
        </p15:guide>
        <p15:guide id="8" pos="1920" userDrawn="1">
          <p15:clr>
            <a:srgbClr val="A4A3A4"/>
          </p15:clr>
        </p15:guide>
        <p15:guide id="9" orient="horz" pos="198" userDrawn="1">
          <p15:clr>
            <a:srgbClr val="A4A3A4"/>
          </p15:clr>
        </p15:guide>
        <p15:guide id="10" orient="horz" pos="486" userDrawn="1">
          <p15:clr>
            <a:srgbClr val="A4A3A4"/>
          </p15:clr>
        </p15:guide>
        <p15:guide id="11" orient="horz" pos="594" userDrawn="1">
          <p15:clr>
            <a:srgbClr val="A4A3A4"/>
          </p15:clr>
        </p15:guide>
        <p15:guide id="14" orient="horz" pos="286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314326"/>
            <a:ext cx="8001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399699"/>
            <a:ext cx="8001000" cy="31437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15100" y="4869658"/>
            <a:ext cx="2057400" cy="17144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FCE259AE-6FA2-DE49-8C03-2AB7F423A3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4869658"/>
            <a:ext cx="3086100" cy="171449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100000"/>
              </a:lnSpc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cs typeface="Arial" charset="0"/>
              </a:rPr>
              <a:t>© </a:t>
            </a:r>
            <a:r>
              <a:rPr lang="en-US" kern="0">
                <a:cs typeface="Arial" charset="0"/>
              </a:rPr>
              <a:t>Euromonitor</a:t>
            </a:r>
            <a:r>
              <a:rPr lang="en-US">
                <a:cs typeface="Arial" charset="0"/>
              </a:rPr>
              <a:t> Internation</a:t>
            </a:r>
            <a:r>
              <a:rPr lang="en-US">
                <a:cs typeface="Tahoma" pitchFamily="34" charset="0"/>
              </a:rPr>
              <a:t>al</a:t>
            </a:r>
            <a:endParaRPr lang="en-US" dirty="0">
              <a:cs typeface="Tahoma" pitchFamily="34" charset="0"/>
            </a:endParaRP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F350437E-D2CC-4075-B1AB-6C7D771EFB03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6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55" r:id="rId2"/>
    <p:sldLayoutId id="2147483967" r:id="rId3"/>
    <p:sldLayoutId id="2147483968" r:id="rId4"/>
    <p:sldLayoutId id="2147483974" r:id="rId5"/>
    <p:sldLayoutId id="2147483970" r:id="rId6"/>
    <p:sldLayoutId id="2147483971" r:id="rId7"/>
    <p:sldLayoutId id="2147483972" r:id="rId8"/>
    <p:sldLayoutId id="2147483975" r:id="rId9"/>
    <p:sldLayoutId id="2147483959" r:id="rId10"/>
    <p:sldLayoutId id="2147483976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63" r:id="rId19"/>
    <p:sldLayoutId id="2147483994" r:id="rId20"/>
    <p:sldLayoutId id="2147483995" r:id="rId21"/>
    <p:sldLayoutId id="2147483988" r:id="rId22"/>
    <p:sldLayoutId id="2147483989" r:id="rId23"/>
    <p:sldLayoutId id="2147483990" r:id="rId24"/>
    <p:sldLayoutId id="2147483993" r:id="rId2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Wingdings" charset="2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Wingdings" charset="2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Wingdings" charset="2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Wingdings" charset="2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Wingdings" charset="2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8" userDrawn="1">
          <p15:clr>
            <a:srgbClr val="5ACBF0"/>
          </p15:clr>
        </p15:guide>
        <p15:guide id="2" orient="horz" pos="2862" userDrawn="1">
          <p15:clr>
            <a:srgbClr val="5ACBF0"/>
          </p15:clr>
        </p15:guide>
        <p15:guide id="3" pos="360" userDrawn="1">
          <p15:clr>
            <a:srgbClr val="5ACBF0"/>
          </p15:clr>
        </p15:guide>
        <p15:guide id="4" pos="5400" userDrawn="1">
          <p15:clr>
            <a:srgbClr val="5ACBF0"/>
          </p15:clr>
        </p15:guide>
        <p15:guide id="5" pos="2880" userDrawn="1">
          <p15:clr>
            <a:srgbClr val="5ACBF0"/>
          </p15:clr>
        </p15:guide>
        <p15:guide id="6" orient="horz" pos="302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visdavalillo" TargetMode="External"/><Relationship Id="rId2" Type="http://schemas.openxmlformats.org/officeDocument/2006/relationships/hyperlink" Target="https://github.com/dvu4" TargetMode="Externa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github.com/farsy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WomenTechWomenYes</a:t>
            </a:r>
            <a:r>
              <a:rPr lang="en-US" dirty="0"/>
              <a:t> : Summer Gala Fundraising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project executed by Metis Consulting LLC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2019</a:t>
            </a:r>
          </a:p>
        </p:txBody>
      </p:sp>
    </p:spTree>
    <p:extLst>
      <p:ext uri="{BB962C8B-B14F-4D97-AF65-F5344CB8AC3E}">
        <p14:creationId xmlns:p14="http://schemas.microsoft.com/office/powerpoint/2010/main" val="192151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145998" cy="294894"/>
          </a:xfrm>
        </p:spPr>
        <p:txBody>
          <a:bodyPr/>
          <a:lstStyle/>
          <a:p>
            <a:r>
              <a:rPr lang="en-US" dirty="0"/>
              <a:t>A point ranking system (scorecard) with different weights for the attributes was used to find the top 5 stations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26C4-3938-244F-AB66-987E92E738F4}"/>
              </a:ext>
            </a:extLst>
          </p:cNvPr>
          <p:cNvSpPr txBox="1"/>
          <p:nvPr/>
        </p:nvSpPr>
        <p:spPr>
          <a:xfrm>
            <a:off x="666206" y="4454433"/>
            <a:ext cx="5293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Source: Metropolitan Transportation Authority and American Community Survey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B2ECE-837E-DA45-AD5A-FED2257DB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9" b="44299"/>
          <a:stretch/>
        </p:blipFill>
        <p:spPr>
          <a:xfrm>
            <a:off x="782938" y="1862107"/>
            <a:ext cx="4837889" cy="14192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7A6D40-F0E5-6D42-A8A3-663CB53136B7}"/>
              </a:ext>
            </a:extLst>
          </p:cNvPr>
          <p:cNvSpPr/>
          <p:nvPr/>
        </p:nvSpPr>
        <p:spPr>
          <a:xfrm>
            <a:off x="6527932" y="1336885"/>
            <a:ext cx="2044568" cy="3109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The higher the rank the better the station is positioned in comparison with others for every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The score column is the weighted average of the ranks (points) for traffic, income and commute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41275E-F933-FE4D-A054-EC608C54DC0B}"/>
              </a:ext>
            </a:extLst>
          </p:cNvPr>
          <p:cNvCxnSpPr>
            <a:cxnSpLocks/>
          </p:cNvCxnSpPr>
          <p:nvPr/>
        </p:nvCxnSpPr>
        <p:spPr>
          <a:xfrm>
            <a:off x="566928" y="1699098"/>
            <a:ext cx="0" cy="1789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ADF5D3-8B17-8F44-BC62-2C7862944941}"/>
              </a:ext>
            </a:extLst>
          </p:cNvPr>
          <p:cNvSpPr txBox="1"/>
          <p:nvPr/>
        </p:nvSpPr>
        <p:spPr>
          <a:xfrm rot="16200000">
            <a:off x="-199773" y="1725541"/>
            <a:ext cx="1023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attractive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6FBAC-C9F3-8C4D-A3B9-B7B08BA1C79E}"/>
              </a:ext>
            </a:extLst>
          </p:cNvPr>
          <p:cNvSpPr txBox="1"/>
          <p:nvPr/>
        </p:nvSpPr>
        <p:spPr>
          <a:xfrm rot="16200000">
            <a:off x="-204489" y="3499217"/>
            <a:ext cx="1023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attractive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33E94F-4F23-F14E-B629-FF1033D81BDD}"/>
              </a:ext>
            </a:extLst>
          </p:cNvPr>
          <p:cNvSpPr/>
          <p:nvPr/>
        </p:nvSpPr>
        <p:spPr>
          <a:xfrm>
            <a:off x="1776920" y="1500061"/>
            <a:ext cx="466927" cy="20469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145998" cy="294894"/>
          </a:xfrm>
        </p:spPr>
        <p:txBody>
          <a:bodyPr/>
          <a:lstStyle/>
          <a:p>
            <a:r>
              <a:rPr lang="en-US" dirty="0"/>
              <a:t>Now we have the top locations let’s find the best time frames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20D6A60-8506-B847-819D-DACACB6B3FC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724990" y="1012363"/>
            <a:ext cx="7524206" cy="285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2pPr>
            <a:lvl3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3pPr>
            <a:lvl4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4pPr>
            <a:lvl5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dirty="0"/>
              <a:t>Traffic by time of the day (June 2018-2019, units: people, 24-hour clock)*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26C4-3938-244F-AB66-987E92E738F4}"/>
              </a:ext>
            </a:extLst>
          </p:cNvPr>
          <p:cNvSpPr txBox="1"/>
          <p:nvPr/>
        </p:nvSpPr>
        <p:spPr>
          <a:xfrm>
            <a:off x="666206" y="4454433"/>
            <a:ext cx="368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Source: Metropolitan Transportation Authority</a:t>
            </a:r>
          </a:p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*Excluding weekends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7F657-81F7-4C4A-B91B-B738B630D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3"/>
          <a:stretch/>
        </p:blipFill>
        <p:spPr>
          <a:xfrm>
            <a:off x="1280642" y="1298113"/>
            <a:ext cx="6718570" cy="27841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7681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005572" cy="294894"/>
          </a:xfrm>
        </p:spPr>
        <p:txBody>
          <a:bodyPr/>
          <a:lstStyle/>
          <a:p>
            <a:r>
              <a:rPr lang="en-US" dirty="0"/>
              <a:t>The top 5 stations have a favorable ratio of traffic, income and commuters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12</a:t>
            </a:fld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F901-2F79-0644-A6D8-338C7FDD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10" y="680085"/>
            <a:ext cx="4043806" cy="42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7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FULTON 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2861" y="1878806"/>
            <a:ext cx="1773281" cy="2003822"/>
          </a:xfrm>
        </p:spPr>
        <p:txBody>
          <a:bodyPr/>
          <a:lstStyle/>
          <a:p>
            <a:r>
              <a:rPr lang="en-US" dirty="0"/>
              <a:t>10038</a:t>
            </a:r>
          </a:p>
          <a:p>
            <a:endParaRPr lang="en-US" dirty="0"/>
          </a:p>
          <a:p>
            <a:r>
              <a:rPr lang="en-US" dirty="0"/>
              <a:t>Large office buildings and shopping space</a:t>
            </a:r>
          </a:p>
          <a:p>
            <a:endParaRPr lang="en-US" dirty="0"/>
          </a:p>
          <a:p>
            <a:r>
              <a:rPr lang="en-US" dirty="0"/>
              <a:t>Top 10 in traffic </a:t>
            </a:r>
          </a:p>
          <a:p>
            <a:endParaRPr lang="en-US" dirty="0"/>
          </a:p>
          <a:p>
            <a:r>
              <a:rPr lang="en-US" dirty="0"/>
              <a:t>Top 10 in commuters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23 ST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10011</a:t>
            </a:r>
          </a:p>
          <a:p>
            <a:endParaRPr lang="en-US" dirty="0"/>
          </a:p>
          <a:p>
            <a:r>
              <a:rPr lang="en-US" dirty="0"/>
              <a:t>Large office buildings, universities and hospitals</a:t>
            </a:r>
          </a:p>
          <a:p>
            <a:endParaRPr lang="en-US" dirty="0"/>
          </a:p>
          <a:p>
            <a:r>
              <a:rPr lang="en-US" dirty="0"/>
              <a:t>Top 5 in traffic </a:t>
            </a:r>
          </a:p>
          <a:p>
            <a:endParaRPr lang="en-US" dirty="0"/>
          </a:p>
          <a:p>
            <a:r>
              <a:rPr lang="en-US" dirty="0"/>
              <a:t>High incomes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86 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10028</a:t>
            </a:r>
          </a:p>
          <a:p>
            <a:endParaRPr lang="en-US" dirty="0"/>
          </a:p>
          <a:p>
            <a:r>
              <a:rPr lang="en-US" dirty="0"/>
              <a:t>Wealthy neighborhood</a:t>
            </a:r>
          </a:p>
          <a:p>
            <a:endParaRPr lang="en-US" dirty="0"/>
          </a:p>
          <a:p>
            <a:r>
              <a:rPr lang="en-US" dirty="0"/>
              <a:t>Top 10 in traffic </a:t>
            </a:r>
          </a:p>
          <a:p>
            <a:endParaRPr lang="en-US" dirty="0"/>
          </a:p>
          <a:p>
            <a:r>
              <a:rPr lang="en-US" dirty="0"/>
              <a:t>High incomes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5554982" y="1260872"/>
            <a:ext cx="1701437" cy="617934"/>
          </a:xfrm>
        </p:spPr>
        <p:txBody>
          <a:bodyPr/>
          <a:lstStyle/>
          <a:p>
            <a:r>
              <a:rPr lang="en-US" dirty="0"/>
              <a:t>59 ST</a:t>
            </a:r>
          </a:p>
          <a:p>
            <a:r>
              <a:rPr lang="en-US" dirty="0"/>
              <a:t>COLUMBUS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5554983" y="1878806"/>
            <a:ext cx="1701436" cy="1762506"/>
          </a:xfrm>
        </p:spPr>
        <p:txBody>
          <a:bodyPr/>
          <a:lstStyle/>
          <a:p>
            <a:r>
              <a:rPr lang="en-US" dirty="0"/>
              <a:t>10023</a:t>
            </a:r>
          </a:p>
          <a:p>
            <a:endParaRPr lang="en-US" dirty="0"/>
          </a:p>
          <a:p>
            <a:r>
              <a:rPr lang="en-US" dirty="0"/>
              <a:t>Large office buildings and universities</a:t>
            </a:r>
          </a:p>
          <a:p>
            <a:endParaRPr lang="en-US" dirty="0"/>
          </a:p>
          <a:p>
            <a:r>
              <a:rPr lang="en-US" dirty="0"/>
              <a:t>Top 10 in traffic </a:t>
            </a:r>
          </a:p>
          <a:p>
            <a:endParaRPr lang="en-US" dirty="0"/>
          </a:p>
          <a:p>
            <a:r>
              <a:rPr lang="en-US" dirty="0"/>
              <a:t>High incomes</a:t>
            </a:r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14 ST-UNION SQ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10003</a:t>
            </a:r>
          </a:p>
          <a:p>
            <a:endParaRPr lang="en-US" dirty="0"/>
          </a:p>
          <a:p>
            <a:r>
              <a:rPr lang="en-US" dirty="0"/>
              <a:t>Corporate offices from large tech (Google, FB, etc.)</a:t>
            </a:r>
          </a:p>
          <a:p>
            <a:endParaRPr lang="en-US" dirty="0"/>
          </a:p>
          <a:p>
            <a:r>
              <a:rPr lang="en-US" dirty="0"/>
              <a:t>Top 5 in traffic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Stations such as the 23</a:t>
            </a:r>
            <a:r>
              <a:rPr lang="en-US" baseline="30000" dirty="0"/>
              <a:t>rd</a:t>
            </a:r>
            <a:r>
              <a:rPr lang="en-US" dirty="0"/>
              <a:t> Street have connection to different MTA lines and also to buses, which guarantee a high traffic to capture emails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stations with the highest traffic have transfers to different lines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morning period (8am -12pm) is the best time to capture emails, followed by the 12-8pm period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Time frames during commute periods are the best to increase reach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To reduce the effect of outliers and special events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The expansion of data to cover multiple years could help to improve analysis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Not everybody commute to work using the train,  adding street teams outside train stations in trendy neighborhoods could increase reach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Expanding street teams outside subway stations can improve target accuracy </a:t>
            </a:r>
          </a:p>
        </p:txBody>
      </p:sp>
    </p:spTree>
    <p:extLst>
      <p:ext uri="{BB962C8B-B14F-4D97-AF65-F5344CB8AC3E}">
        <p14:creationId xmlns:p14="http://schemas.microsoft.com/office/powerpoint/2010/main" val="43193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Duc Vu</a:t>
            </a:r>
            <a:br>
              <a:rPr lang="en-GB" dirty="0"/>
            </a:br>
            <a:r>
              <a:rPr lang="en-GB" dirty="0">
                <a:hlinkClick r:id="rId2"/>
              </a:rPr>
              <a:t>https://github.com/dvu4</a:t>
            </a:r>
            <a:endParaRPr lang="en-GB" dirty="0"/>
          </a:p>
          <a:p>
            <a:endParaRPr lang="en-GB" dirty="0"/>
          </a:p>
          <a:p>
            <a:r>
              <a:rPr lang="en-US" b="1" dirty="0"/>
              <a:t>Elvis Davalillo</a:t>
            </a:r>
            <a:br>
              <a:rPr lang="en-GB" dirty="0"/>
            </a:br>
            <a:r>
              <a:rPr lang="en-GB" dirty="0">
                <a:hlinkClick r:id="rId3"/>
              </a:rPr>
              <a:t>https://github.com/elvisdavalillo</a:t>
            </a:r>
            <a:endParaRPr lang="en-GB" dirty="0"/>
          </a:p>
          <a:p>
            <a:endParaRPr lang="en-US" b="1" dirty="0"/>
          </a:p>
          <a:p>
            <a:r>
              <a:rPr lang="en-US" b="1" dirty="0"/>
              <a:t>Farhan Syed</a:t>
            </a:r>
            <a:endParaRPr lang="en-GB" dirty="0"/>
          </a:p>
          <a:p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github.com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farsyd</a:t>
            </a:r>
            <a:endParaRPr lang="en-GB" dirty="0"/>
          </a:p>
          <a:p>
            <a:endParaRPr lang="en-GB" dirty="0"/>
          </a:p>
          <a:p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Wrangling</a:t>
            </a:r>
          </a:p>
          <a:p>
            <a:r>
              <a:rPr lang="en-US" dirty="0">
                <a:solidFill>
                  <a:schemeClr val="tx1"/>
                </a:solidFill>
              </a:rPr>
              <a:t>EDA</a:t>
            </a:r>
          </a:p>
          <a:p>
            <a:r>
              <a:rPr lang="en-US" dirty="0">
                <a:solidFill>
                  <a:schemeClr val="tx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tx1"/>
                </a:solidFill>
              </a:rPr>
              <a:t>Key Takeaways</a:t>
            </a:r>
          </a:p>
          <a:p>
            <a:r>
              <a:rPr lang="en-US" dirty="0"/>
              <a:t>Appendix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70278"/>
          <a:stretch/>
        </p:blipFill>
        <p:spPr>
          <a:xfrm>
            <a:off x="6845474" y="0"/>
            <a:ext cx="2298526" cy="5143499"/>
          </a:xfrm>
        </p:spPr>
      </p:pic>
    </p:spTree>
    <p:extLst>
      <p:ext uri="{BB962C8B-B14F-4D97-AF65-F5344CB8AC3E}">
        <p14:creationId xmlns:p14="http://schemas.microsoft.com/office/powerpoint/2010/main" val="249370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145998" cy="294894"/>
          </a:xfrm>
        </p:spPr>
        <p:txBody>
          <a:bodyPr/>
          <a:lstStyle/>
          <a:p>
            <a:r>
              <a:rPr lang="en-US" dirty="0"/>
              <a:t>Wednesdays and Thursdays tend to have a slightly higher traffic than the rest of the days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20D6A60-8506-B847-819D-DACACB6B3FC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724990" y="1012363"/>
            <a:ext cx="7524206" cy="285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2pPr>
            <a:lvl3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3pPr>
            <a:lvl4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4pPr>
            <a:lvl5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dirty="0"/>
              <a:t>Traffic by weekday for top 5 stations (June 2018-2019, units: people, weekday)*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26C4-3938-244F-AB66-987E92E738F4}"/>
              </a:ext>
            </a:extLst>
          </p:cNvPr>
          <p:cNvSpPr txBox="1"/>
          <p:nvPr/>
        </p:nvSpPr>
        <p:spPr>
          <a:xfrm>
            <a:off x="666206" y="4454433"/>
            <a:ext cx="368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Source: Metropolitan Transportation Authority</a:t>
            </a:r>
          </a:p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*Excluding weekends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095A8-2ADE-FC48-B99B-153814D5E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8"/>
          <a:stretch/>
        </p:blipFill>
        <p:spPr>
          <a:xfrm>
            <a:off x="1009266" y="1298113"/>
            <a:ext cx="7125467" cy="29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Inconsistent turnstile data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Replace negative entries and exits rates with zero.</a:t>
            </a:r>
          </a:p>
          <a:p>
            <a:endParaRPr lang="en-US" dirty="0"/>
          </a:p>
          <a:p>
            <a:r>
              <a:rPr lang="en-US" dirty="0"/>
              <a:t>Label differences in total traffic greater than 80,000 per turnstile per day.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Missing zip codes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Modified existing code for Google Maps API</a:t>
            </a:r>
          </a:p>
          <a:p>
            <a:endParaRPr lang="en-US" dirty="0"/>
          </a:p>
          <a:p>
            <a:r>
              <a:rPr lang="en-US" dirty="0"/>
              <a:t>Searched using station names from turnstile data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Null values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Missing commuter data was assumed to be zero</a:t>
            </a:r>
          </a:p>
          <a:p>
            <a:endParaRPr lang="en-US" dirty="0"/>
          </a:p>
          <a:p>
            <a:r>
              <a:rPr lang="en-US" dirty="0"/>
              <a:t>Rows with missing incomes where removed from the survey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E46ED01-B99C-7846-8425-DF3FA89705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873" b="8873"/>
          <a:stretch>
            <a:fillRect/>
          </a:stretch>
        </p:blipFill>
        <p:spPr/>
      </p:pic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-1" y="0"/>
            <a:ext cx="6845475" cy="51435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WomenTechWomenYes</a:t>
            </a:r>
            <a:r>
              <a:rPr lang="en-US" dirty="0"/>
              <a:t>(WTWY) is throwing its annual gala this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 teams will collect emails to send out tickets for the gala.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WTWY wants to target, identify and capture potential major donors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24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1"/>
            <a:ext cx="9144000" cy="5143499"/>
          </a:xfr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target, identify, and capture potential major donors?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3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Subway Stations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 high traffic stations (entries and exits)</a:t>
            </a:r>
          </a:p>
          <a:p>
            <a:r>
              <a:rPr lang="en-US" dirty="0"/>
              <a:t>Days and times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Income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Focus on households &gt;$200k year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Working individuals</a:t>
            </a:r>
          </a:p>
          <a:p>
            <a:r>
              <a:rPr lang="en-US" dirty="0"/>
              <a:t>Work week only</a:t>
            </a:r>
          </a:p>
          <a:p>
            <a:r>
              <a:rPr lang="en-US" dirty="0"/>
              <a:t>Diminish the effect of tourists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Alternative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Relative presence of tech hubs</a:t>
            </a:r>
          </a:p>
          <a:p>
            <a:r>
              <a:rPr lang="en-US" dirty="0"/>
              <a:t>Relative presence of Corporate offices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7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MTA Turnstiles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Historical MTA turnstile data from June 2018 to June 2019</a:t>
            </a:r>
          </a:p>
          <a:p>
            <a:endParaRPr lang="en-US" dirty="0"/>
          </a:p>
          <a:p>
            <a:r>
              <a:rPr lang="en-US" dirty="0"/>
              <a:t>Google Maps API was used to pair stations with zip codes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34353" y="2969023"/>
            <a:ext cx="3915701" cy="61793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American Community Survey (ACS)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134355" y="3586957"/>
            <a:ext cx="3696493" cy="1117854"/>
          </a:xfrm>
        </p:spPr>
        <p:txBody>
          <a:bodyPr/>
          <a:lstStyle/>
          <a:p>
            <a:r>
              <a:rPr lang="en-US" dirty="0"/>
              <a:t>Accessed ACS data from 2017 to identify zip codes with high: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Households commuting to work by public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Households with  income&gt;$200k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DATA SOURCES</a:t>
            </a:r>
          </a:p>
        </p:txBody>
      </p:sp>
    </p:spTree>
    <p:extLst>
      <p:ext uri="{BB962C8B-B14F-4D97-AF65-F5344CB8AC3E}">
        <p14:creationId xmlns:p14="http://schemas.microsoft.com/office/powerpoint/2010/main" val="84490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005572" cy="294894"/>
          </a:xfrm>
        </p:spPr>
        <p:txBody>
          <a:bodyPr/>
          <a:lstStyle/>
          <a:p>
            <a:r>
              <a:rPr lang="en-US" dirty="0"/>
              <a:t>Let’s play first with the MTA Turnstiles data : Top 10 stations by traffic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6</a:t>
            </a:fld>
            <a:endParaRPr lang="uk-UA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D28AB45-A535-A14B-AEC0-7A54AC04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4" r="7572" b="6307"/>
          <a:stretch/>
        </p:blipFill>
        <p:spPr>
          <a:xfrm>
            <a:off x="875210" y="1037353"/>
            <a:ext cx="6825551" cy="32472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11A28FE-5C20-2E4D-BE93-6A4028D89E7B}"/>
              </a:ext>
            </a:extLst>
          </p:cNvPr>
          <p:cNvSpPr txBox="1"/>
          <p:nvPr/>
        </p:nvSpPr>
        <p:spPr>
          <a:xfrm>
            <a:off x="666206" y="4428309"/>
            <a:ext cx="368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Source: Metropolitan Transportation Authority </a:t>
            </a:r>
          </a:p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Only including weekdays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F3DA0AFA-2A25-6247-83E7-3E631C358DDA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2278815" y="855619"/>
            <a:ext cx="4581797" cy="285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2pPr>
            <a:lvl3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3pPr>
            <a:lvl4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4pPr>
            <a:lvl5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Top 10 stations by traffic (June 2018-2019, units: 10 </a:t>
            </a:r>
            <a:r>
              <a:rPr lang="en-US" dirty="0" err="1"/>
              <a:t>mn</a:t>
            </a:r>
            <a:r>
              <a:rPr lang="en-US" dirty="0"/>
              <a:t> people)*</a:t>
            </a:r>
          </a:p>
        </p:txBody>
      </p:sp>
    </p:spTree>
    <p:extLst>
      <p:ext uri="{BB962C8B-B14F-4D97-AF65-F5344CB8AC3E}">
        <p14:creationId xmlns:p14="http://schemas.microsoft.com/office/powerpoint/2010/main" val="67151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1"/>
            <a:ext cx="9144000" cy="5143499"/>
          </a:xfr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cool, but what if we include some demographics into the analysis?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1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349758"/>
            <a:ext cx="8145998" cy="294894"/>
          </a:xfrm>
        </p:spPr>
        <p:txBody>
          <a:bodyPr/>
          <a:lstStyle/>
          <a:p>
            <a:r>
              <a:rPr lang="en-US" dirty="0"/>
              <a:t>ACS Data: We want zip codes with high incomes and commuters by public transportation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E4987B-0A20-B142-9475-08F2AE0B3FE1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EA31D-5A0E-4340-B112-23BB9B80B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8" t="10031" r="8009" b="5778"/>
          <a:stretch/>
        </p:blipFill>
        <p:spPr>
          <a:xfrm>
            <a:off x="1704703" y="1174024"/>
            <a:ext cx="5244738" cy="343603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20D6A60-8506-B847-819D-DACACB6B3FC0}"/>
              </a:ext>
            </a:extLst>
          </p:cNvPr>
          <p:cNvSpPr txBox="1">
            <a:spLocks noGrp="1"/>
          </p:cNvSpPr>
          <p:nvPr>
            <p:ph type="body" sz="quarter" idx="16"/>
          </p:nvPr>
        </p:nvSpPr>
        <p:spPr>
          <a:xfrm>
            <a:off x="724990" y="1012363"/>
            <a:ext cx="7524206" cy="285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1pPr>
            <a:lvl2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2pPr>
            <a:lvl3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3pPr>
            <a:lvl4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4pPr>
            <a:lvl5pPr indent="0">
              <a:lnSpc>
                <a:spcPts val="1600"/>
              </a:lnSpc>
              <a:spcBef>
                <a:spcPts val="150"/>
              </a:spcBef>
              <a:spcAft>
                <a:spcPts val="150"/>
              </a:spcAft>
              <a:buFont typeface="Wingdings" charset="2"/>
              <a:buNone/>
              <a:defRPr sz="1300">
                <a:solidFill>
                  <a:schemeClr val="accent1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dirty="0"/>
              <a:t>Households with income  &gt;200 vs public transportation commuters for NYC zip codes  (2017, units: 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226C4-3938-244F-AB66-987E92E738F4}"/>
              </a:ext>
            </a:extLst>
          </p:cNvPr>
          <p:cNvSpPr txBox="1"/>
          <p:nvPr/>
        </p:nvSpPr>
        <p:spPr>
          <a:xfrm>
            <a:off x="666206" y="4454433"/>
            <a:ext cx="3683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Data Source: American Community Survey </a:t>
            </a:r>
          </a:p>
        </p:txBody>
      </p:sp>
    </p:spTree>
    <p:extLst>
      <p:ext uri="{BB962C8B-B14F-4D97-AF65-F5344CB8AC3E}">
        <p14:creationId xmlns:p14="http://schemas.microsoft.com/office/powerpoint/2010/main" val="58210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1"/>
            <a:ext cx="9143999" cy="5143499"/>
          </a:xfr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To find the station with the best combination between traffic, income, and commuters a scorecard was created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59AE-6FA2-DE49-8C03-2AB7F423A37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15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5"/>
  <p:tag name="MIO_SHOW_DATE" val="False"/>
  <p:tag name="MIO_SHOW_FOOTER" val="True"/>
  <p:tag name="MIO_SHOW_PAGENUMBER" val="True"/>
  <p:tag name="MIO_AVOID_BLANK_LAYOUT" val="True"/>
  <p:tag name="MIO_CD_LAYOUT_VALID_AREA" val="False"/>
  <p:tag name="MIO_NUMBER_OF_VALID_LAYOUTS" val="44"/>
  <p:tag name="MIO_HDS" val="True"/>
  <p:tag name="MIO_SKIPVERSION" val="01.01.0001 00:00:00"/>
  <p:tag name="MIO_EKGUID" val="e316e346-a9f4-4ad8-9ca0-fb8cca222c0e"/>
  <p:tag name="MIO_UPDATE" val="True"/>
  <p:tag name="MIO_VERSION" val="12.09.2017 19:07:13"/>
  <p:tag name="MIO_DBID" val="4A89AFF6-6C26-4C78-A859-0F5A1F8FB879"/>
  <p:tag name="MIO_LASTDOWNLOADED" val="05.07.2019 17:23:32"/>
  <p:tag name="MIO_OBJECTNAME" val="CG Pres (wide)"/>
  <p:tag name="MIO_CDID" val="3ccf968f-3901-48b0-a147-5cd64b0d52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e316e346-a9f4-4ad8-9ca0-fb8cca222c0e"/>
  <p:tag name="MIO_UPDATE" val="True"/>
  <p:tag name="MIO_VERSION" val="12.09.2017 19:07:13"/>
  <p:tag name="MIO_DBID" val="4A89AFF6-6C26-4C78-A859-0F5A1F8FB879"/>
  <p:tag name="MIO_LASTDOWNLOADED" val="05.07.2019 17:23:32"/>
  <p:tag name="MIO_OBJECTNAME" val="CG Pres (wide)"/>
  <p:tag name="MIO_CDID" val="3ccf968f-3901-48b0-a147-5cd64b0d5294"/>
</p:tagLst>
</file>

<file path=ppt/theme/theme1.xml><?xml version="1.0" encoding="utf-8"?>
<a:theme xmlns:a="http://schemas.openxmlformats.org/drawingml/2006/main" name="Presentation Style - Data ">
  <a:themeElements>
    <a:clrScheme name="Euro Consulting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A83D72"/>
      </a:accent1>
      <a:accent2>
        <a:srgbClr val="35647D"/>
      </a:accent2>
      <a:accent3>
        <a:srgbClr val="7F7F7F"/>
      </a:accent3>
      <a:accent4>
        <a:srgbClr val="FF9E15"/>
      </a:accent4>
      <a:accent5>
        <a:srgbClr val="00A6CE"/>
      </a:accent5>
      <a:accent6>
        <a:srgbClr val="414141"/>
      </a:accent6>
      <a:hlink>
        <a:srgbClr val="02AED9"/>
      </a:hlink>
      <a:folHlink>
        <a:srgbClr val="5D87A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-PresStyle-templt_16x9_R1" id="{51D6392F-5A7F-CB4F-9DE8-8696799F2EFA}" vid="{AFD6A099-D594-FE4C-85F7-444F880534E0}"/>
    </a:ext>
  </a:extLst>
</a:theme>
</file>

<file path=ppt/theme/theme2.xml><?xml version="1.0" encoding="utf-8"?>
<a:theme xmlns:a="http://schemas.openxmlformats.org/drawingml/2006/main" name="Impact Slides">
  <a:themeElements>
    <a:clrScheme name="Consulting 1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A83D72"/>
      </a:accent1>
      <a:accent2>
        <a:srgbClr val="35647D"/>
      </a:accent2>
      <a:accent3>
        <a:srgbClr val="7F7F7F"/>
      </a:accent3>
      <a:accent4>
        <a:srgbClr val="FF9E15"/>
      </a:accent4>
      <a:accent5>
        <a:srgbClr val="00A6CE"/>
      </a:accent5>
      <a:accent6>
        <a:srgbClr val="414141"/>
      </a:accent6>
      <a:hlink>
        <a:srgbClr val="02AED9"/>
      </a:hlink>
      <a:folHlink>
        <a:srgbClr val="5D87A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-PresStyle-templt_16x9_R1" id="{51D6392F-5A7F-CB4F-9DE8-8696799F2EFA}" vid="{5486EF8B-FC96-5247-AD1A-A78065CCDA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EMI Consulting - Presentation 16x9</Template>
  <TotalTime>1155</TotalTime>
  <Words>738</Words>
  <Application>Microsoft Macintosh PowerPoint</Application>
  <PresentationFormat>On-screen Show (16:9)</PresentationFormat>
  <Paragraphs>147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</vt:lpstr>
      <vt:lpstr>Wingdings</vt:lpstr>
      <vt:lpstr>Presentation Style - Data </vt:lpstr>
      <vt:lpstr>Impact Slides</vt:lpstr>
      <vt:lpstr>WomenTechWomenYes : Summer Gala Fundraising Strategy</vt:lpstr>
      <vt:lpstr>Summary</vt:lpstr>
      <vt:lpstr>How do we target, identify, and capture potential major donors?</vt:lpstr>
      <vt:lpstr>PowerPoint Presentation</vt:lpstr>
      <vt:lpstr>PowerPoint Presentation</vt:lpstr>
      <vt:lpstr>Let’s play first with the MTA Turnstiles data : Top 10 stations by traffic</vt:lpstr>
      <vt:lpstr>This is cool, but what if we include some demographics into the analysis?</vt:lpstr>
      <vt:lpstr>ACS Data: We want zip codes with high incomes and commuters by public transportation</vt:lpstr>
      <vt:lpstr>To find the station with the best combination between traffic, income, and commuters a scorecard was created</vt:lpstr>
      <vt:lpstr>A point ranking system (scorecard) with different weights for the attributes was used to find the top 5 stations</vt:lpstr>
      <vt:lpstr>Now we have the top locations let’s find the best time frames</vt:lpstr>
      <vt:lpstr>The top 5 stations have a favorable ratio of traffic, income and commuters</vt:lpstr>
      <vt:lpstr>PowerPoint Presentation</vt:lpstr>
      <vt:lpstr>Key Takeaways</vt:lpstr>
      <vt:lpstr>PowerPoint Presentation</vt:lpstr>
      <vt:lpstr>PowerPoint Presentation</vt:lpstr>
      <vt:lpstr>Wednesdays and Thursdays tend to have a slightly higher traffic than the rest of the days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Placement Instructions</dc:title>
  <dc:creator>Karinne Lelouch</dc:creator>
  <cp:lastModifiedBy>Elvis Davalillo</cp:lastModifiedBy>
  <cp:revision>48</cp:revision>
  <dcterms:created xsi:type="dcterms:W3CDTF">2017-08-07T15:57:58Z</dcterms:created>
  <dcterms:modified xsi:type="dcterms:W3CDTF">2019-07-08T14:17:00Z</dcterms:modified>
</cp:coreProperties>
</file>